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05" r:id="rId2"/>
    <p:sldId id="342" r:id="rId3"/>
    <p:sldId id="343" r:id="rId4"/>
    <p:sldId id="344" r:id="rId5"/>
    <p:sldId id="346" r:id="rId6"/>
    <p:sldId id="347" r:id="rId7"/>
    <p:sldId id="348" r:id="rId8"/>
    <p:sldId id="349" r:id="rId9"/>
    <p:sldId id="351" r:id="rId10"/>
    <p:sldId id="352" r:id="rId11"/>
    <p:sldId id="350" r:id="rId12"/>
    <p:sldId id="353" r:id="rId13"/>
    <p:sldId id="354" r:id="rId14"/>
    <p:sldId id="355" r:id="rId15"/>
    <p:sldId id="345" r:id="rId16"/>
    <p:sldId id="356" r:id="rId17"/>
    <p:sldId id="357" r:id="rId18"/>
    <p:sldId id="379" r:id="rId19"/>
    <p:sldId id="358" r:id="rId20"/>
    <p:sldId id="359" r:id="rId21"/>
    <p:sldId id="360" r:id="rId22"/>
    <p:sldId id="361" r:id="rId23"/>
    <p:sldId id="362" r:id="rId24"/>
    <p:sldId id="364" r:id="rId25"/>
    <p:sldId id="367" r:id="rId26"/>
    <p:sldId id="368" r:id="rId27"/>
    <p:sldId id="369" r:id="rId28"/>
    <p:sldId id="371" r:id="rId29"/>
    <p:sldId id="372" r:id="rId30"/>
    <p:sldId id="370" r:id="rId31"/>
    <p:sldId id="376" r:id="rId32"/>
    <p:sldId id="374" r:id="rId33"/>
    <p:sldId id="373" r:id="rId34"/>
    <p:sldId id="377" r:id="rId35"/>
    <p:sldId id="375" r:id="rId36"/>
    <p:sldId id="378" r:id="rId37"/>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99">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C9EB"/>
    <a:srgbClr val="AD903A"/>
    <a:srgbClr val="7FBDA8"/>
    <a:srgbClr val="6AB1BD"/>
    <a:srgbClr val="C4675E"/>
    <a:srgbClr val="6D5C8C"/>
    <a:srgbClr val="B89991"/>
    <a:srgbClr val="A9A8B6"/>
    <a:srgbClr val="082347"/>
    <a:srgbClr val="16C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7" autoAdjust="0"/>
    <p:restoredTop sz="94660"/>
  </p:normalViewPr>
  <p:slideViewPr>
    <p:cSldViewPr showGuides="1">
      <p:cViewPr varScale="1">
        <p:scale>
          <a:sx n="113" d="100"/>
          <a:sy n="113" d="100"/>
        </p:scale>
        <p:origin x="1626" y="84"/>
      </p:cViewPr>
      <p:guideLst>
        <p:guide orient="horz" pos="2160"/>
        <p:guide pos="499"/>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3" d="100"/>
          <a:sy n="53" d="100"/>
        </p:scale>
        <p:origin x="-2868" y="-90"/>
      </p:cViewPr>
      <p:guideLst>
        <p:guide orient="horz" pos="3133"/>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97285"/>
          </a:xfrm>
          <a:prstGeom prst="rect">
            <a:avLst/>
          </a:prstGeom>
        </p:spPr>
        <p:txBody>
          <a:bodyPr vert="horz" lIns="91859" tIns="45930" rIns="91859" bIns="45930" rtlCol="0"/>
          <a:lstStyle>
            <a:lvl1pPr algn="l">
              <a:defRPr sz="1200"/>
            </a:lvl1pPr>
          </a:lstStyle>
          <a:p>
            <a:endParaRPr lang="fr-FR"/>
          </a:p>
        </p:txBody>
      </p:sp>
      <p:sp>
        <p:nvSpPr>
          <p:cNvPr id="3" name="Espace réservé de la date 2"/>
          <p:cNvSpPr>
            <a:spLocks noGrp="1"/>
          </p:cNvSpPr>
          <p:nvPr>
            <p:ph type="dt" sz="quarter" idx="1"/>
          </p:nvPr>
        </p:nvSpPr>
        <p:spPr>
          <a:xfrm>
            <a:off x="3884615" y="1"/>
            <a:ext cx="2971800" cy="497285"/>
          </a:xfrm>
          <a:prstGeom prst="rect">
            <a:avLst/>
          </a:prstGeom>
        </p:spPr>
        <p:txBody>
          <a:bodyPr vert="horz" lIns="91859" tIns="45930" rIns="91859" bIns="45930" rtlCol="0"/>
          <a:lstStyle>
            <a:lvl1pPr algn="r">
              <a:defRPr sz="1200"/>
            </a:lvl1pPr>
          </a:lstStyle>
          <a:p>
            <a:fld id="{D4FD4216-6967-481C-981F-77ACB57A8DE6}" type="datetimeFigureOut">
              <a:rPr lang="fr-FR" smtClean="0"/>
              <a:t>20/10/2014</a:t>
            </a:fld>
            <a:endParaRPr lang="fr-FR"/>
          </a:p>
        </p:txBody>
      </p:sp>
      <p:sp>
        <p:nvSpPr>
          <p:cNvPr id="4" name="Espace réservé du pied de page 3"/>
          <p:cNvSpPr>
            <a:spLocks noGrp="1"/>
          </p:cNvSpPr>
          <p:nvPr>
            <p:ph type="ftr" sz="quarter" idx="2"/>
          </p:nvPr>
        </p:nvSpPr>
        <p:spPr>
          <a:xfrm>
            <a:off x="0" y="9446678"/>
            <a:ext cx="2971800" cy="497285"/>
          </a:xfrm>
          <a:prstGeom prst="rect">
            <a:avLst/>
          </a:prstGeom>
        </p:spPr>
        <p:txBody>
          <a:bodyPr vert="horz" lIns="91859" tIns="45930" rIns="91859" bIns="4593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5" y="9446678"/>
            <a:ext cx="2971800" cy="497285"/>
          </a:xfrm>
          <a:prstGeom prst="rect">
            <a:avLst/>
          </a:prstGeom>
        </p:spPr>
        <p:txBody>
          <a:bodyPr vert="horz" lIns="91859" tIns="45930" rIns="91859" bIns="45930" rtlCol="0" anchor="b"/>
          <a:lstStyle>
            <a:lvl1pPr algn="r">
              <a:defRPr sz="1200"/>
            </a:lvl1pPr>
          </a:lstStyle>
          <a:p>
            <a:fld id="{4EA96395-FA98-4F38-AAFA-38CB4A9F7D92}" type="slidenum">
              <a:rPr lang="fr-FR" smtClean="0"/>
              <a:t>‹N°›</a:t>
            </a:fld>
            <a:endParaRPr lang="fr-FR"/>
          </a:p>
        </p:txBody>
      </p:sp>
    </p:spTree>
    <p:extLst>
      <p:ext uri="{BB962C8B-B14F-4D97-AF65-F5344CB8AC3E}">
        <p14:creationId xmlns:p14="http://schemas.microsoft.com/office/powerpoint/2010/main" val="3138373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97285"/>
          </a:xfrm>
          <a:prstGeom prst="rect">
            <a:avLst/>
          </a:prstGeom>
        </p:spPr>
        <p:txBody>
          <a:bodyPr vert="horz" lIns="91859" tIns="45930" rIns="91859" bIns="45930" rtlCol="0"/>
          <a:lstStyle>
            <a:lvl1pPr algn="l">
              <a:defRPr sz="1200"/>
            </a:lvl1pPr>
          </a:lstStyle>
          <a:p>
            <a:endParaRPr lang="fr-FR"/>
          </a:p>
        </p:txBody>
      </p:sp>
      <p:sp>
        <p:nvSpPr>
          <p:cNvPr id="3" name="Espace réservé de la date 2"/>
          <p:cNvSpPr>
            <a:spLocks noGrp="1"/>
          </p:cNvSpPr>
          <p:nvPr>
            <p:ph type="dt" idx="1"/>
          </p:nvPr>
        </p:nvSpPr>
        <p:spPr>
          <a:xfrm>
            <a:off x="3884615" y="1"/>
            <a:ext cx="2971800" cy="497285"/>
          </a:xfrm>
          <a:prstGeom prst="rect">
            <a:avLst/>
          </a:prstGeom>
        </p:spPr>
        <p:txBody>
          <a:bodyPr vert="horz" lIns="91859" tIns="45930" rIns="91859" bIns="45930" rtlCol="0"/>
          <a:lstStyle>
            <a:lvl1pPr algn="r">
              <a:defRPr sz="1200"/>
            </a:lvl1pPr>
          </a:lstStyle>
          <a:p>
            <a:fld id="{C7EE5277-7BCB-4770-987D-CDF800DFA804}" type="datetimeFigureOut">
              <a:rPr lang="fr-FR" smtClean="0"/>
              <a:t>20/10/2014</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859" tIns="45930" rIns="91859" bIns="45930" rtlCol="0" anchor="ctr"/>
          <a:lstStyle/>
          <a:p>
            <a:endParaRPr lang="fr-FR"/>
          </a:p>
        </p:txBody>
      </p:sp>
      <p:sp>
        <p:nvSpPr>
          <p:cNvPr id="5" name="Espace réservé des commentaires 4"/>
          <p:cNvSpPr>
            <a:spLocks noGrp="1"/>
          </p:cNvSpPr>
          <p:nvPr>
            <p:ph type="body" sz="quarter" idx="3"/>
          </p:nvPr>
        </p:nvSpPr>
        <p:spPr>
          <a:xfrm>
            <a:off x="685801" y="4724204"/>
            <a:ext cx="5486400" cy="4475559"/>
          </a:xfrm>
          <a:prstGeom prst="rect">
            <a:avLst/>
          </a:prstGeom>
        </p:spPr>
        <p:txBody>
          <a:bodyPr vert="horz" lIns="91859" tIns="45930" rIns="91859" bIns="4593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6678"/>
            <a:ext cx="2971800" cy="497285"/>
          </a:xfrm>
          <a:prstGeom prst="rect">
            <a:avLst/>
          </a:prstGeom>
        </p:spPr>
        <p:txBody>
          <a:bodyPr vert="horz" lIns="91859" tIns="45930" rIns="91859" bIns="4593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5" y="9446678"/>
            <a:ext cx="2971800" cy="497285"/>
          </a:xfrm>
          <a:prstGeom prst="rect">
            <a:avLst/>
          </a:prstGeom>
        </p:spPr>
        <p:txBody>
          <a:bodyPr vert="horz" lIns="91859" tIns="45930" rIns="91859" bIns="45930" rtlCol="0" anchor="b"/>
          <a:lstStyle>
            <a:lvl1pPr algn="r">
              <a:defRPr sz="1200"/>
            </a:lvl1pPr>
          </a:lstStyle>
          <a:p>
            <a:fld id="{7923F3DE-CEB4-4530-B572-182AEFA97081}" type="slidenum">
              <a:rPr lang="fr-FR" smtClean="0"/>
              <a:t>‹N°›</a:t>
            </a:fld>
            <a:endParaRPr lang="fr-FR"/>
          </a:p>
        </p:txBody>
      </p:sp>
    </p:spTree>
    <p:extLst>
      <p:ext uri="{BB962C8B-B14F-4D97-AF65-F5344CB8AC3E}">
        <p14:creationId xmlns:p14="http://schemas.microsoft.com/office/powerpoint/2010/main" val="1578810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8.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9.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8.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96594" y="-16413"/>
            <a:ext cx="3862318" cy="6948523"/>
          </a:xfrm>
          <a:prstGeom prst="rect">
            <a:avLst/>
          </a:prstGeom>
        </p:spPr>
      </p:pic>
      <p:sp>
        <p:nvSpPr>
          <p:cNvPr id="15" name="Rectangle 14"/>
          <p:cNvSpPr/>
          <p:nvPr userDrawn="1"/>
        </p:nvSpPr>
        <p:spPr>
          <a:xfrm>
            <a:off x="1" y="1684656"/>
            <a:ext cx="8172400" cy="3590641"/>
          </a:xfrm>
          <a:prstGeom prst="rect">
            <a:avLst/>
          </a:prstGeom>
          <a:solidFill>
            <a:srgbClr val="D8E2E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0" tIns="396000" rtlCol="0" anchor="t"/>
          <a:lstStyle/>
          <a:p>
            <a:pPr algn="l"/>
            <a:r>
              <a:rPr lang="fr-FR" sz="7200" baseline="0" dirty="0" smtClean="0">
                <a:latin typeface="FFF Tusj" panose="02040802050405020203" pitchFamily="18" charset="0"/>
              </a:rPr>
              <a:t> </a:t>
            </a:r>
            <a:endParaRPr lang="fr-FR" sz="7200" dirty="0">
              <a:latin typeface="FFF Tusj" panose="02040802050405020203" pitchFamily="18" charset="0"/>
            </a:endParaRPr>
          </a:p>
        </p:txBody>
      </p:sp>
      <p:sp>
        <p:nvSpPr>
          <p:cNvPr id="16" name="Titre 1"/>
          <p:cNvSpPr txBox="1">
            <a:spLocks/>
          </p:cNvSpPr>
          <p:nvPr userDrawn="1"/>
        </p:nvSpPr>
        <p:spPr>
          <a:xfrm>
            <a:off x="-20466" y="1684656"/>
            <a:ext cx="7859764" cy="3105345"/>
          </a:xfrm>
          <a:prstGeom prst="rect">
            <a:avLst/>
          </a:prstGeom>
        </p:spPr>
        <p:txBody>
          <a:bodyPr vert="horz" lIns="792000" tIns="36000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6000" dirty="0">
              <a:latin typeface="FFF Tusj" panose="02040802050405020203" pitchFamily="18" charset="0"/>
            </a:endParaRPr>
          </a:p>
        </p:txBody>
      </p:sp>
      <p:sp>
        <p:nvSpPr>
          <p:cNvPr id="17" name="Sous-titre 2"/>
          <p:cNvSpPr txBox="1">
            <a:spLocks/>
          </p:cNvSpPr>
          <p:nvPr userDrawn="1"/>
        </p:nvSpPr>
        <p:spPr>
          <a:xfrm>
            <a:off x="3365592" y="4770319"/>
            <a:ext cx="5787135" cy="1260140"/>
          </a:xfrm>
          <a:prstGeom prst="rect">
            <a:avLst/>
          </a:prstGeom>
          <a:solidFill>
            <a:srgbClr val="00B0B9">
              <a:alpha val="70000"/>
            </a:srgbClr>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endParaRPr lang="fr-FR" sz="2400" dirty="0">
              <a:solidFill>
                <a:prstClr val="white"/>
              </a:solidFill>
              <a:latin typeface="Aller" panose="02000503030000020004" pitchFamily="2" charset="0"/>
            </a:endParaRPr>
          </a:p>
        </p:txBody>
      </p:sp>
      <p:pic>
        <p:nvPicPr>
          <p:cNvPr id="18"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85759" y="1972626"/>
            <a:ext cx="1066950" cy="127940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cteur droit 18"/>
          <p:cNvCxnSpPr/>
          <p:nvPr userDrawn="1"/>
        </p:nvCxnSpPr>
        <p:spPr>
          <a:xfrm>
            <a:off x="7839297" y="0"/>
            <a:ext cx="12663" cy="28889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space réservé du texte 16"/>
          <p:cNvSpPr>
            <a:spLocks noGrp="1"/>
          </p:cNvSpPr>
          <p:nvPr>
            <p:ph type="body" sz="quarter" idx="10"/>
          </p:nvPr>
        </p:nvSpPr>
        <p:spPr>
          <a:xfrm>
            <a:off x="-20467" y="1684656"/>
            <a:ext cx="7872427" cy="3105345"/>
          </a:xfrm>
          <a:prstGeom prst="rect">
            <a:avLst/>
          </a:prstGeom>
        </p:spPr>
        <p:txBody>
          <a:bodyPr lIns="1152000" tIns="396000"/>
          <a:lstStyle>
            <a:lvl1pPr marL="114300" indent="0">
              <a:buNone/>
              <a:defRPr sz="7200">
                <a:solidFill>
                  <a:schemeClr val="tx1"/>
                </a:solidFill>
                <a:latin typeface="FFF Tusj" panose="02040802050405020203" pitchFamily="18" charset="0"/>
              </a:defRPr>
            </a:lvl1pPr>
          </a:lstStyle>
          <a:p>
            <a:pPr lvl="0"/>
            <a:endParaRPr lang="fr-FR" dirty="0"/>
          </a:p>
        </p:txBody>
      </p:sp>
      <p:sp>
        <p:nvSpPr>
          <p:cNvPr id="22" name="Espace réservé du texte 16"/>
          <p:cNvSpPr>
            <a:spLocks noGrp="1"/>
          </p:cNvSpPr>
          <p:nvPr>
            <p:ph type="body" sz="quarter" idx="11"/>
          </p:nvPr>
        </p:nvSpPr>
        <p:spPr>
          <a:xfrm>
            <a:off x="3383493" y="4790002"/>
            <a:ext cx="5760508" cy="1240458"/>
          </a:xfrm>
          <a:prstGeom prst="rect">
            <a:avLst/>
          </a:prstGeom>
        </p:spPr>
        <p:txBody>
          <a:bodyPr/>
          <a:lstStyle>
            <a:lvl1pPr marL="114300" indent="0">
              <a:buNone/>
              <a:defRPr sz="2400">
                <a:solidFill>
                  <a:schemeClr val="bg1"/>
                </a:solidFill>
                <a:latin typeface="Aller" panose="02000503030000020004" pitchFamily="2" charset="0"/>
              </a:defRPr>
            </a:lvl1pPr>
          </a:lstStyle>
          <a:p>
            <a:pPr lvl="0"/>
            <a:endParaRPr lang="fr-FR" dirty="0"/>
          </a:p>
        </p:txBody>
      </p:sp>
      <p:sp>
        <p:nvSpPr>
          <p:cNvPr id="23" name="Espace réservé du texte 16"/>
          <p:cNvSpPr>
            <a:spLocks noGrp="1"/>
          </p:cNvSpPr>
          <p:nvPr>
            <p:ph type="body" sz="quarter" idx="12"/>
          </p:nvPr>
        </p:nvSpPr>
        <p:spPr>
          <a:xfrm rot="16200000">
            <a:off x="6638471" y="1537144"/>
            <a:ext cx="2756080" cy="329102"/>
          </a:xfrm>
          <a:prstGeom prst="rect">
            <a:avLst/>
          </a:prstGeom>
        </p:spPr>
        <p:txBody>
          <a:bodyPr/>
          <a:lstStyle>
            <a:lvl1pPr marL="114300" indent="0">
              <a:buNone/>
              <a:defRPr sz="1400">
                <a:solidFill>
                  <a:schemeClr val="tx1"/>
                </a:solidFill>
                <a:latin typeface="Aller" panose="02000503030000020004" pitchFamily="2" charset="0"/>
              </a:defRPr>
            </a:lvl1pPr>
          </a:lstStyle>
          <a:p>
            <a:pPr lvl="0"/>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9604" y="-9976"/>
            <a:ext cx="5204054" cy="5824089"/>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AD903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26495" y="2258870"/>
            <a:ext cx="514061" cy="769441"/>
          </a:xfrm>
          <a:prstGeom prst="rect">
            <a:avLst/>
          </a:prstGeom>
          <a:noFill/>
        </p:spPr>
        <p:txBody>
          <a:bodyPr wrap="square" rtlCol="0">
            <a:spAutoFit/>
          </a:bodyPr>
          <a:lstStyle/>
          <a:p>
            <a:r>
              <a:rPr lang="fr-FR" sz="4400" dirty="0" smtClean="0">
                <a:latin typeface="FFF Tusj" panose="02040802050405020203" pitchFamily="18" charset="0"/>
              </a:rPr>
              <a:t>4</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mparaison">
    <p:spTree>
      <p:nvGrpSpPr>
        <p:cNvPr id="1" name=""/>
        <p:cNvGrpSpPr/>
        <p:nvPr/>
      </p:nvGrpSpPr>
      <p:grpSpPr>
        <a:xfrm>
          <a:off x="0" y="0"/>
          <a:ext cx="0" cy="0"/>
          <a:chOff x="0" y="0"/>
          <a:chExt cx="0" cy="0"/>
        </a:xfrm>
      </p:grpSpPr>
      <p:sp>
        <p:nvSpPr>
          <p:cNvPr id="24" name="Rectangle 2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userDrawn="1"/>
        </p:nvSpPr>
        <p:spPr>
          <a:xfrm>
            <a:off x="381950" y="0"/>
            <a:ext cx="1080120" cy="1370957"/>
          </a:xfrm>
          <a:prstGeom prst="rect">
            <a:avLst/>
          </a:prstGeom>
          <a:solidFill>
            <a:srgbClr val="AD90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D903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9621" y="0"/>
            <a:ext cx="5184379" cy="5814114"/>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7FBDA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71500" y="2303875"/>
            <a:ext cx="514061" cy="769441"/>
          </a:xfrm>
          <a:prstGeom prst="rect">
            <a:avLst/>
          </a:prstGeom>
          <a:noFill/>
        </p:spPr>
        <p:txBody>
          <a:bodyPr wrap="square" rtlCol="0">
            <a:spAutoFit/>
          </a:bodyPr>
          <a:lstStyle/>
          <a:p>
            <a:r>
              <a:rPr lang="fr-FR" sz="4400" dirty="0" smtClean="0">
                <a:latin typeface="FFF Tusj" panose="02040802050405020203" pitchFamily="18" charset="0"/>
              </a:rPr>
              <a:t>5</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7FBD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7FBDA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68436" y="-13161"/>
            <a:ext cx="5175564" cy="5827275"/>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6AB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55153" y="2346206"/>
            <a:ext cx="514061" cy="769441"/>
          </a:xfrm>
          <a:prstGeom prst="rect">
            <a:avLst/>
          </a:prstGeom>
          <a:noFill/>
        </p:spPr>
        <p:txBody>
          <a:bodyPr wrap="square" rtlCol="0">
            <a:spAutoFit/>
          </a:bodyPr>
          <a:lstStyle/>
          <a:p>
            <a:r>
              <a:rPr lang="fr-FR" sz="4400" dirty="0" smtClean="0">
                <a:latin typeface="FFF Tusj" panose="02040802050405020203" pitchFamily="18" charset="0"/>
              </a:rPr>
              <a:t>6</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AB1B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AB1B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331"/>
          <a:stretch/>
        </p:blipFill>
        <p:spPr>
          <a:xfrm>
            <a:off x="3954483" y="-81390"/>
            <a:ext cx="5190497" cy="5895505"/>
          </a:xfrm>
          <a:prstGeom prst="rect">
            <a:avLst/>
          </a:prstGeom>
        </p:spPr>
      </p:pic>
      <p:sp>
        <p:nvSpPr>
          <p:cNvPr id="9" name="Rectangle 8"/>
          <p:cNvSpPr/>
          <p:nvPr userDrawn="1"/>
        </p:nvSpPr>
        <p:spPr>
          <a:xfrm>
            <a:off x="980" y="2029139"/>
            <a:ext cx="9144000" cy="3784975"/>
          </a:xfrm>
          <a:prstGeom prst="rect">
            <a:avLst/>
          </a:prstGeom>
          <a:solidFill>
            <a:srgbClr val="ABD26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USH\CHARTE GRAPHIQUE - Nouvelle 2012\Nouveaux logos\JPG\USH_SIGN_INSTIT_CARTOUCH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userDrawn="1"/>
        </p:nvSpPr>
        <p:spPr>
          <a:xfrm>
            <a:off x="116504" y="2346205"/>
            <a:ext cx="514061" cy="769441"/>
          </a:xfrm>
          <a:prstGeom prst="rect">
            <a:avLst/>
          </a:prstGeom>
          <a:noFill/>
        </p:spPr>
        <p:txBody>
          <a:bodyPr wrap="square" rtlCol="0">
            <a:spAutoFit/>
          </a:bodyPr>
          <a:lstStyle/>
          <a:p>
            <a:r>
              <a:rPr lang="fr-FR" sz="4400" dirty="0" smtClean="0">
                <a:latin typeface="FFF Tusj" panose="02040802050405020203" pitchFamily="18" charset="0"/>
              </a:rPr>
              <a:t>1</a:t>
            </a:r>
            <a:endParaRPr lang="fr-FR" sz="4400" dirty="0">
              <a:latin typeface="FFF Tusj" panose="02040802050405020203" pitchFamily="18" charset="0"/>
            </a:endParaRPr>
          </a:p>
        </p:txBody>
      </p:sp>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pic>
        <p:nvPicPr>
          <p:cNvPr id="16" name="Imag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46" y="6429638"/>
            <a:ext cx="361188" cy="36118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4486" y="0"/>
            <a:ext cx="5190496" cy="5814108"/>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C4675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116505" y="2303875"/>
            <a:ext cx="514061" cy="769441"/>
          </a:xfrm>
          <a:prstGeom prst="rect">
            <a:avLst/>
          </a:prstGeom>
          <a:noFill/>
        </p:spPr>
        <p:txBody>
          <a:bodyPr wrap="square" rtlCol="0">
            <a:spAutoFit/>
          </a:bodyPr>
          <a:lstStyle/>
          <a:p>
            <a:r>
              <a:rPr lang="fr-FR" sz="4400" dirty="0" smtClean="0">
                <a:latin typeface="FFF Tusj" panose="02040802050405020203" pitchFamily="18" charset="0"/>
              </a:rPr>
              <a:t>7</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C467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C467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10870" y="-1"/>
            <a:ext cx="5134110" cy="5814115"/>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6D5C8C">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71500" y="2359636"/>
            <a:ext cx="514061" cy="769441"/>
          </a:xfrm>
          <a:prstGeom prst="rect">
            <a:avLst/>
          </a:prstGeom>
          <a:noFill/>
        </p:spPr>
        <p:txBody>
          <a:bodyPr wrap="square" rtlCol="0">
            <a:spAutoFit/>
          </a:bodyPr>
          <a:lstStyle/>
          <a:p>
            <a:r>
              <a:rPr lang="fr-FR" sz="4400" dirty="0">
                <a:latin typeface="FFF Tusj" panose="02040802050405020203" pitchFamily="18" charset="0"/>
              </a:rPr>
              <a:t>8</a:t>
            </a:r>
          </a:p>
        </p:txBody>
      </p:sp>
    </p:spTree>
    <p:extLst>
      <p:ext uri="{BB962C8B-B14F-4D97-AF65-F5344CB8AC3E}">
        <p14:creationId xmlns:p14="http://schemas.microsoft.com/office/powerpoint/2010/main" val="1498441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D5C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6D5C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85299" y="0"/>
            <a:ext cx="5163185" cy="5814114"/>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3" name="Rectangle 22"/>
          <p:cNvSpPr/>
          <p:nvPr userDrawn="1"/>
        </p:nvSpPr>
        <p:spPr>
          <a:xfrm>
            <a:off x="980" y="2029139"/>
            <a:ext cx="9144000" cy="3784975"/>
          </a:xfrm>
          <a:prstGeom prst="rect">
            <a:avLst/>
          </a:prstGeom>
          <a:solidFill>
            <a:srgbClr val="B8999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userDrawn="1"/>
        </p:nvSpPr>
        <p:spPr>
          <a:xfrm>
            <a:off x="71499" y="2303875"/>
            <a:ext cx="514061" cy="769441"/>
          </a:xfrm>
          <a:prstGeom prst="rect">
            <a:avLst/>
          </a:prstGeom>
          <a:noFill/>
        </p:spPr>
        <p:txBody>
          <a:bodyPr wrap="square" rtlCol="0">
            <a:spAutoFit/>
          </a:bodyPr>
          <a:lstStyle/>
          <a:p>
            <a:r>
              <a:rPr lang="fr-FR" sz="4400" dirty="0" smtClean="0">
                <a:latin typeface="FFF Tusj" panose="02040802050405020203" pitchFamily="18" charset="0"/>
              </a:rPr>
              <a:t>9</a:t>
            </a:r>
            <a:endParaRPr lang="fr-FR" sz="4400" dirty="0">
              <a:latin typeface="FFF Tusj" panose="02040802050405020203" pitchFamily="18" charset="0"/>
            </a:endParaRPr>
          </a:p>
        </p:txBody>
      </p:sp>
    </p:spTree>
    <p:extLst>
      <p:ext uri="{BB962C8B-B14F-4D97-AF65-F5344CB8AC3E}">
        <p14:creationId xmlns:p14="http://schemas.microsoft.com/office/powerpoint/2010/main" val="1498441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B899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B8999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16297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Deux contenus">
    <p:spTree>
      <p:nvGrpSpPr>
        <p:cNvPr id="1" name=""/>
        <p:cNvGrpSpPr/>
        <p:nvPr/>
      </p:nvGrpSpPr>
      <p:grpSpPr>
        <a:xfrm>
          <a:off x="0" y="0"/>
          <a:ext cx="0" cy="0"/>
          <a:chOff x="0" y="0"/>
          <a:chExt cx="0" cy="0"/>
        </a:xfrm>
      </p:grpSpPr>
      <p:pic>
        <p:nvPicPr>
          <p:cNvPr id="12" name="Imag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7851" y="-22745"/>
            <a:ext cx="5186149" cy="5836691"/>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A9A8B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60124" y="2303874"/>
            <a:ext cx="900101" cy="769441"/>
          </a:xfrm>
          <a:prstGeom prst="rect">
            <a:avLst/>
          </a:prstGeom>
          <a:noFill/>
        </p:spPr>
        <p:txBody>
          <a:bodyPr wrap="square" rtlCol="0">
            <a:spAutoFit/>
          </a:bodyPr>
          <a:lstStyle/>
          <a:p>
            <a:r>
              <a:rPr lang="fr-FR" sz="4400" dirty="0" smtClean="0">
                <a:latin typeface="FFF Tusj" panose="02040802050405020203" pitchFamily="18" charset="0"/>
              </a:rPr>
              <a:t>10</a:t>
            </a:r>
            <a:endParaRPr lang="fr-FR" sz="4400" dirty="0">
              <a:latin typeface="FFF Tusj" panose="02040802050405020203" pitchFamily="18" charset="0"/>
            </a:endParaRPr>
          </a:p>
        </p:txBody>
      </p:sp>
    </p:spTree>
    <p:extLst>
      <p:ext uri="{BB962C8B-B14F-4D97-AF65-F5344CB8AC3E}">
        <p14:creationId xmlns:p14="http://schemas.microsoft.com/office/powerpoint/2010/main" val="184453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49729"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pic>
        <p:nvPicPr>
          <p:cNvPr id="2" name="Imag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46" y="6429638"/>
            <a:ext cx="361188" cy="361188"/>
          </a:xfrm>
          <a:prstGeom prst="rect">
            <a:avLst/>
          </a:prstGeom>
        </p:spPr>
      </p:pic>
    </p:spTree>
    <p:extLst>
      <p:ext uri="{BB962C8B-B14F-4D97-AF65-F5344CB8AC3E}">
        <p14:creationId xmlns:p14="http://schemas.microsoft.com/office/powerpoint/2010/main" val="26020027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9A8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000646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omparaison">
    <p:spTree>
      <p:nvGrpSpPr>
        <p:cNvPr id="1" name=""/>
        <p:cNvGrpSpPr/>
        <p:nvPr/>
      </p:nvGrpSpPr>
      <p:grpSpPr>
        <a:xfrm>
          <a:off x="0" y="0"/>
          <a:ext cx="0" cy="0"/>
          <a:chOff x="0" y="0"/>
          <a:chExt cx="0" cy="0"/>
        </a:xfrm>
      </p:grpSpPr>
      <p:sp>
        <p:nvSpPr>
          <p:cNvPr id="15" name="Rectangle 14"/>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a:xfrm>
            <a:off x="381950" y="0"/>
            <a:ext cx="1080120" cy="1370957"/>
          </a:xfrm>
          <a:prstGeom prst="rect">
            <a:avLst/>
          </a:prstGeom>
          <a:solidFill>
            <a:srgbClr val="A9A8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3577293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8" name="Rectangle 17"/>
          <p:cNvSpPr/>
          <p:nvPr userDrawn="1"/>
        </p:nvSpPr>
        <p:spPr>
          <a:xfrm>
            <a:off x="-4616" y="2202"/>
            <a:ext cx="9148615" cy="685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6" name="Connecteur droit 15"/>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4951294"/>
            <a:ext cx="5751576" cy="1304994"/>
          </a:xfrm>
          <a:prstGeom prst="rect">
            <a:avLst/>
          </a:prstGeom>
          <a:solidFill>
            <a:schemeClr val="accent3">
              <a:lumMod val="20000"/>
              <a:lumOff val="8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lstStyle/>
          <a:p>
            <a:endParaRPr lang="fr-FR" sz="2800" dirty="0" smtClean="0">
              <a:latin typeface="Aller" panose="02000503030000020004" pitchFamily="2" charset="0"/>
            </a:endParaRPr>
          </a:p>
        </p:txBody>
      </p:sp>
      <p:sp>
        <p:nvSpPr>
          <p:cNvPr id="14"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19" name="Espace réservé du texte 20"/>
          <p:cNvSpPr>
            <a:spLocks noGrp="1"/>
          </p:cNvSpPr>
          <p:nvPr>
            <p:ph type="body" sz="quarter" idx="12"/>
          </p:nvPr>
        </p:nvSpPr>
        <p:spPr>
          <a:xfrm>
            <a:off x="-4616" y="1943835"/>
            <a:ext cx="8404769" cy="629444"/>
          </a:xfrm>
          <a:prstGeom prst="rect">
            <a:avLst/>
          </a:prstGeom>
          <a:ln>
            <a:noFill/>
          </a:ln>
        </p:spPr>
        <p:txBody>
          <a:bodyPr lIns="1296000"/>
          <a:lstStyle>
            <a:lvl1pPr marL="114300" indent="0">
              <a:buNone/>
              <a:defRPr sz="1600">
                <a:solidFill>
                  <a:schemeClr val="tx1"/>
                </a:solidFill>
                <a:latin typeface="Aller" panose="02000503030000020004" pitchFamily="2" charset="0"/>
              </a:defRPr>
            </a:lvl1pPr>
          </a:lstStyle>
          <a:p>
            <a:pPr lvl="0"/>
            <a:endParaRPr lang="fr-FR" dirty="0"/>
          </a:p>
        </p:txBody>
      </p:sp>
      <p:sp>
        <p:nvSpPr>
          <p:cNvPr id="21" name="Espace réservé du texte 20"/>
          <p:cNvSpPr>
            <a:spLocks noGrp="1"/>
          </p:cNvSpPr>
          <p:nvPr>
            <p:ph type="body" sz="quarter" idx="13"/>
          </p:nvPr>
        </p:nvSpPr>
        <p:spPr>
          <a:xfrm>
            <a:off x="-6172" y="3419193"/>
            <a:ext cx="8404769" cy="629444"/>
          </a:xfrm>
          <a:prstGeom prst="rect">
            <a:avLst/>
          </a:prstGeom>
          <a:ln>
            <a:noFill/>
          </a:ln>
        </p:spPr>
        <p:txBody>
          <a:bodyPr lIns="1296000"/>
          <a:lstStyle>
            <a:lvl1pPr marL="114300" indent="0">
              <a:buNone/>
              <a:defRPr sz="1600">
                <a:solidFill>
                  <a:schemeClr val="tx1"/>
                </a:solidFill>
                <a:latin typeface="Aller" panose="02000503030000020004" pitchFamily="2" charset="0"/>
              </a:defRPr>
            </a:lvl1pPr>
          </a:lstStyle>
          <a:p>
            <a:pPr lvl="0"/>
            <a:endParaRPr lang="fr-FR" dirty="0"/>
          </a:p>
        </p:txBody>
      </p:sp>
      <p:pic>
        <p:nvPicPr>
          <p:cNvPr id="22"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Image 25" descr="logo htc 2014"/>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1540" y="6129300"/>
            <a:ext cx="1647825" cy="714375"/>
          </a:xfrm>
          <a:prstGeom prst="rect">
            <a:avLst/>
          </a:prstGeom>
          <a:noFill/>
          <a:ln>
            <a:noFill/>
          </a:ln>
        </p:spPr>
      </p:pic>
      <p:sp>
        <p:nvSpPr>
          <p:cNvPr id="28" name="ZoneTexte 27"/>
          <p:cNvSpPr txBox="1"/>
          <p:nvPr userDrawn="1"/>
        </p:nvSpPr>
        <p:spPr>
          <a:xfrm>
            <a:off x="0" y="5019015"/>
            <a:ext cx="4887035" cy="1077218"/>
          </a:xfrm>
          <a:prstGeom prst="rect">
            <a:avLst/>
          </a:prstGeom>
          <a:noFill/>
        </p:spPr>
        <p:txBody>
          <a:bodyPr wrap="square" lIns="1440000" rtlCol="0">
            <a:spAutoFit/>
          </a:bodyPr>
          <a:lstStyle/>
          <a:p>
            <a:r>
              <a:rPr lang="fr-FR" sz="1600" b="1" dirty="0" smtClean="0">
                <a:latin typeface="Aller" panose="02000503030000020004" pitchFamily="2" charset="0"/>
              </a:rPr>
              <a:t>Jean NIKA</a:t>
            </a:r>
            <a:endParaRPr lang="en-US" sz="1600" b="1" dirty="0" smtClean="0">
              <a:latin typeface="Aller" panose="02000503030000020004" pitchFamily="2" charset="0"/>
            </a:endParaRPr>
          </a:p>
          <a:p>
            <a:r>
              <a:rPr lang="en-US" sz="1600" dirty="0" smtClean="0">
                <a:latin typeface="Aller" panose="02000503030000020004" pitchFamily="2" charset="0"/>
              </a:rPr>
              <a:t>Service </a:t>
            </a:r>
            <a:r>
              <a:rPr lang="en-US" sz="1600" dirty="0" err="1" smtClean="0">
                <a:latin typeface="Aller" panose="02000503030000020004" pitchFamily="2" charset="0"/>
              </a:rPr>
              <a:t>Patrimoine</a:t>
            </a:r>
            <a:r>
              <a:rPr lang="en-US" sz="1600" dirty="0" smtClean="0">
                <a:latin typeface="Aller" panose="02000503030000020004" pitchFamily="2" charset="0"/>
              </a:rPr>
              <a:t>, USH</a:t>
            </a:r>
          </a:p>
          <a:p>
            <a:r>
              <a:rPr lang="en-US" sz="1600" dirty="0" smtClean="0">
                <a:latin typeface="Aller" panose="02000503030000020004" pitchFamily="2" charset="0"/>
              </a:rPr>
              <a:t>jean.nika@union-habitat.org</a:t>
            </a:r>
          </a:p>
          <a:p>
            <a:r>
              <a:rPr lang="en-US" sz="1600" dirty="0" smtClean="0">
                <a:latin typeface="Aller" panose="02000503030000020004" pitchFamily="2" charset="0"/>
              </a:rPr>
              <a:t>01 40 75 78 69</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ABD2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3336" y="-2"/>
            <a:ext cx="5203661" cy="5834267"/>
          </a:xfrm>
          <a:prstGeom prst="rect">
            <a:avLst/>
          </a:prstGeom>
        </p:spPr>
      </p:pic>
      <p:sp>
        <p:nvSpPr>
          <p:cNvPr id="19" name="Rectangle 18"/>
          <p:cNvSpPr/>
          <p:nvPr userDrawn="1"/>
        </p:nvSpPr>
        <p:spPr>
          <a:xfrm>
            <a:off x="980" y="2029139"/>
            <a:ext cx="9144000" cy="3784975"/>
          </a:xfrm>
          <a:prstGeom prst="rect">
            <a:avLst/>
          </a:prstGeom>
          <a:solidFill>
            <a:srgbClr val="16C0E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USH\CHARTE GRAPHIQUE - Nouvelle 2012\Nouveaux logos\JPG\USH_SIGN_INSTIT_CARTOUCHE.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18" name="ZoneTexte 17"/>
          <p:cNvSpPr txBox="1"/>
          <p:nvPr userDrawn="1"/>
        </p:nvSpPr>
        <p:spPr>
          <a:xfrm>
            <a:off x="71500" y="2346204"/>
            <a:ext cx="514061" cy="769441"/>
          </a:xfrm>
          <a:prstGeom prst="rect">
            <a:avLst/>
          </a:prstGeom>
          <a:noFill/>
        </p:spPr>
        <p:txBody>
          <a:bodyPr wrap="square" rtlCol="0">
            <a:spAutoFit/>
          </a:bodyPr>
          <a:lstStyle/>
          <a:p>
            <a:r>
              <a:rPr lang="fr-FR" sz="4400" dirty="0">
                <a:latin typeface="FFF Tusj" panose="02040802050405020203" pitchFamily="18" charset="0"/>
              </a:rPr>
              <a:t>2</a:t>
            </a:r>
          </a:p>
        </p:txBody>
      </p:sp>
      <p:pic>
        <p:nvPicPr>
          <p:cNvPr id="12" name="Imag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46" y="6429638"/>
            <a:ext cx="361188" cy="361188"/>
          </a:xfrm>
          <a:prstGeom prst="rect">
            <a:avLst/>
          </a:prstGeom>
        </p:spPr>
      </p:pic>
    </p:spTree>
    <p:extLst>
      <p:ext uri="{BB962C8B-B14F-4D97-AF65-F5344CB8AC3E}">
        <p14:creationId xmlns:p14="http://schemas.microsoft.com/office/powerpoint/2010/main" val="414636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userDrawn="1"/>
        </p:nvSpPr>
        <p:spPr>
          <a:xfrm>
            <a:off x="381950" y="0"/>
            <a:ext cx="1080120" cy="1370957"/>
          </a:xfrm>
          <a:prstGeom prst="rect">
            <a:avLst/>
          </a:prstGeom>
          <a:solidFill>
            <a:srgbClr val="16C0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pic>
        <p:nvPicPr>
          <p:cNvPr id="15" name="Imag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46" y="6429638"/>
            <a:ext cx="361188" cy="361188"/>
          </a:xfrm>
          <a:prstGeom prst="rect">
            <a:avLst/>
          </a:prstGeom>
        </p:spPr>
      </p:pic>
    </p:spTree>
    <p:extLst>
      <p:ext uri="{BB962C8B-B14F-4D97-AF65-F5344CB8AC3E}">
        <p14:creationId xmlns:p14="http://schemas.microsoft.com/office/powerpoint/2010/main" val="310885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userDrawn="1"/>
        </p:nvSpPr>
        <p:spPr>
          <a:xfrm>
            <a:off x="381950" y="0"/>
            <a:ext cx="1080120" cy="1370957"/>
          </a:xfrm>
          <a:prstGeom prst="rect">
            <a:avLst/>
          </a:prstGeom>
          <a:solidFill>
            <a:srgbClr val="16C0E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hasCustomPrompt="1"/>
          </p:nvPr>
        </p:nvSpPr>
        <p:spPr>
          <a:xfrm>
            <a:off x="0" y="1763815"/>
            <a:ext cx="8802688" cy="4574613"/>
          </a:xfrm>
          <a:prstGeom prst="rect">
            <a:avLst/>
          </a:prstGeom>
        </p:spPr>
        <p:txBody>
          <a:bodyPr lIns="360000"/>
          <a:lstStyle>
            <a:lvl1pPr marL="396000" indent="-288000">
              <a:buSzPct val="150000"/>
              <a:buFontTx/>
              <a:buBlip>
                <a:blip r:embed="rId4"/>
              </a:buBlip>
              <a:defRPr sz="1800" b="1">
                <a:solidFill>
                  <a:srgbClr val="C00000"/>
                </a:solidFill>
                <a:latin typeface="Aller" panose="02000503030000020004" pitchFamily="2" charset="0"/>
              </a:defRPr>
            </a:lvl1pPr>
            <a:lvl2pPr algn="l">
              <a:buClr>
                <a:schemeClr val="tx1"/>
              </a:buClr>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a:p>
            <a:pPr lvl="1"/>
            <a:r>
              <a:rPr lang="fr-FR" dirty="0" smtClean="0"/>
              <a:t>Deuxième niveau</a:t>
            </a:r>
          </a:p>
        </p:txBody>
      </p:sp>
      <p:sp>
        <p:nvSpPr>
          <p:cNvPr id="19"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106436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ux contenus">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15128" y="-16412"/>
            <a:ext cx="5143500" cy="5830526"/>
          </a:xfrm>
          <a:prstGeom prst="rect">
            <a:avLst/>
          </a:prstGeom>
        </p:spPr>
      </p:pic>
      <p:pic>
        <p:nvPicPr>
          <p:cNvPr id="11" name="Picture 4" descr="E:\USH\CHARTE GRAPHIQUE - Nouvelle 2012\Nouveaux logos\JPG\USH_SIGN_INSTIT_CARTOUCHE.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4" name="Connecteur droit 13"/>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16"/>
          <p:cNvSpPr>
            <a:spLocks noGrp="1"/>
          </p:cNvSpPr>
          <p:nvPr>
            <p:ph type="body" sz="quarter" idx="10"/>
          </p:nvPr>
        </p:nvSpPr>
        <p:spPr>
          <a:xfrm>
            <a:off x="1081088" y="2346325"/>
            <a:ext cx="7540625" cy="3197225"/>
          </a:xfrm>
          <a:prstGeom prst="rect">
            <a:avLst/>
          </a:prstGeom>
        </p:spPr>
        <p:txBody>
          <a:bodyPr/>
          <a:lstStyle>
            <a:lvl1pPr marL="114300" indent="0">
              <a:buNone/>
              <a:defRPr sz="5400">
                <a:solidFill>
                  <a:schemeClr val="bg1"/>
                </a:solidFill>
                <a:latin typeface="Aller" panose="02000503030000020004" pitchFamily="2" charset="0"/>
              </a:defRPr>
            </a:lvl1pPr>
          </a:lstStyle>
          <a:p>
            <a:pPr lvl="0"/>
            <a:endParaRPr lang="fr-FR" dirty="0"/>
          </a:p>
        </p:txBody>
      </p:sp>
      <p:sp>
        <p:nvSpPr>
          <p:cNvPr id="20" name="Rectangle 19"/>
          <p:cNvSpPr/>
          <p:nvPr userDrawn="1"/>
        </p:nvSpPr>
        <p:spPr>
          <a:xfrm>
            <a:off x="980" y="2029139"/>
            <a:ext cx="9144000" cy="3784975"/>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00" tIns="288000" rtlCol="0" anchor="t"/>
          <a:lstStyle/>
          <a:p>
            <a:endParaRPr lang="fr-FR" dirty="0">
              <a:latin typeface="Aller" panose="02000503030000020004" pitchFamily="2" charset="0"/>
            </a:endParaRPr>
          </a:p>
        </p:txBody>
      </p:sp>
      <p:pic>
        <p:nvPicPr>
          <p:cNvPr id="10" name="Picture 2" descr="C:\Documents and Settings\llegendre\Bureau\Element 1er semaine\pastille-blanch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16200000">
            <a:off x="-92305" y="2091227"/>
            <a:ext cx="1066950" cy="1279401"/>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userDrawn="1"/>
        </p:nvSpPr>
        <p:spPr>
          <a:xfrm>
            <a:off x="98246" y="2303874"/>
            <a:ext cx="514061" cy="769441"/>
          </a:xfrm>
          <a:prstGeom prst="rect">
            <a:avLst/>
          </a:prstGeom>
          <a:noFill/>
        </p:spPr>
        <p:txBody>
          <a:bodyPr wrap="square" rtlCol="0">
            <a:spAutoFit/>
          </a:bodyPr>
          <a:lstStyle/>
          <a:p>
            <a:r>
              <a:rPr lang="fr-FR" sz="4400" dirty="0">
                <a:latin typeface="FFF Tusj" panose="02040802050405020203" pitchFamily="18" charset="0"/>
              </a:rPr>
              <a:t>3</a:t>
            </a:r>
          </a:p>
        </p:txBody>
      </p:sp>
    </p:spTree>
    <p:extLst>
      <p:ext uri="{BB962C8B-B14F-4D97-AF65-F5344CB8AC3E}">
        <p14:creationId xmlns:p14="http://schemas.microsoft.com/office/powerpoint/2010/main" val="1498441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ison">
    <p:spTree>
      <p:nvGrpSpPr>
        <p:cNvPr id="1" name=""/>
        <p:cNvGrpSpPr/>
        <p:nvPr/>
      </p:nvGrpSpPr>
      <p:grpSpPr>
        <a:xfrm>
          <a:off x="0" y="0"/>
          <a:ext cx="0" cy="0"/>
          <a:chOff x="0" y="0"/>
          <a:chExt cx="0" cy="0"/>
        </a:xfrm>
      </p:grpSpPr>
      <p:sp>
        <p:nvSpPr>
          <p:cNvPr id="14" name="Rectangle 13"/>
          <p:cNvSpPr/>
          <p:nvPr userDrawn="1"/>
        </p:nvSpPr>
        <p:spPr>
          <a:xfrm>
            <a:off x="381950" y="1214051"/>
            <a:ext cx="1080120" cy="313812"/>
          </a:xfrm>
          <a:prstGeom prst="rect">
            <a:avLst/>
          </a:prstGeom>
          <a:solidFill>
            <a:srgbClr val="99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userDrawn="1"/>
        </p:nvSpPr>
        <p:spPr>
          <a:xfrm>
            <a:off x="381950" y="0"/>
            <a:ext cx="1080120" cy="1370957"/>
          </a:xfrm>
          <a:prstGeom prst="rect">
            <a:avLst/>
          </a:prstGeom>
          <a:solidFill>
            <a:srgbClr val="082347">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lide Number Placeholder 5"/>
          <p:cNvSpPr txBox="1">
            <a:spLocks/>
          </p:cNvSpPr>
          <p:nvPr userDrawn="1"/>
        </p:nvSpPr>
        <p:spPr>
          <a:xfrm>
            <a:off x="3505200" y="6534345"/>
            <a:ext cx="2133600" cy="362582"/>
          </a:xfrm>
          <a:prstGeom prst="rect">
            <a:avLst/>
          </a:prstGeom>
        </p:spPr>
        <p:txBody>
          <a:bodyPr vert="horz" lIns="91440" tIns="45720" rIns="91440" bIns="45720" rtlCol="0" anchor="ctr"/>
          <a:lstStyle>
            <a:defPPr>
              <a:defRPr lang="fr-FR"/>
            </a:defPPr>
            <a:lvl1pPr marL="0" algn="ctr" defTabSz="914400" rtl="0" eaLnBrk="1" latinLnBrk="0" hangingPunct="1">
              <a:defRPr sz="1100" kern="1200">
                <a:solidFill>
                  <a:schemeClr val="tx1"/>
                </a:solidFill>
                <a:latin typeface="Aller" panose="02000503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031847-8044-46A3-9793-64E5BE609C21}" type="slidenum">
              <a:rPr lang="fr-FR" smtClean="0"/>
              <a:pPr/>
              <a:t>‹N°›</a:t>
            </a:fld>
            <a:endParaRPr lang="fr-FR" dirty="0"/>
          </a:p>
        </p:txBody>
      </p:sp>
      <p:cxnSp>
        <p:nvCxnSpPr>
          <p:cNvPr id="11" name="Connecteur droit 10"/>
          <p:cNvCxnSpPr/>
          <p:nvPr userDrawn="1"/>
        </p:nvCxnSpPr>
        <p:spPr>
          <a:xfrm>
            <a:off x="470701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userDrawn="1"/>
        </p:nvCxnSpPr>
        <p:spPr>
          <a:xfrm>
            <a:off x="4261605" y="6714365"/>
            <a:ext cx="1800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4" descr="E:\USH\CHARTE GRAPHIQUE - Nouvelle 2012\Nouveaux logos\JPG\USH_SIGN_INSTIT_CARTOUCH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17304" y="6338428"/>
            <a:ext cx="1797841" cy="4523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llegendre\Bureau\Element 1er semaine\pastille-blanch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6200000">
            <a:off x="547106" y="193639"/>
            <a:ext cx="751020" cy="90056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16"/>
          <p:cNvCxnSpPr/>
          <p:nvPr userDrawn="1"/>
        </p:nvCxnSpPr>
        <p:spPr>
          <a:xfrm>
            <a:off x="1462069" y="268410"/>
            <a:ext cx="7682911"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userDrawn="1"/>
        </p:nvCxnSpPr>
        <p:spPr>
          <a:xfrm>
            <a:off x="11575" y="268410"/>
            <a:ext cx="370375" cy="0"/>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 name="Espace réservé du texte 20"/>
          <p:cNvSpPr>
            <a:spLocks noGrp="1"/>
          </p:cNvSpPr>
          <p:nvPr>
            <p:ph type="body" sz="quarter" idx="10"/>
          </p:nvPr>
        </p:nvSpPr>
        <p:spPr>
          <a:xfrm>
            <a:off x="1462088" y="268288"/>
            <a:ext cx="7296150" cy="1258887"/>
          </a:xfrm>
          <a:prstGeom prst="rect">
            <a:avLst/>
          </a:prstGeom>
          <a:ln>
            <a:noFill/>
          </a:ln>
        </p:spPr>
        <p:txBody>
          <a:bodyPr/>
          <a:lstStyle>
            <a:lvl1pPr marL="114300" indent="0">
              <a:buNone/>
              <a:defRPr sz="3600">
                <a:solidFill>
                  <a:schemeClr val="tx1"/>
                </a:solidFill>
                <a:latin typeface="FFF Tusj" panose="02040802050405020203" pitchFamily="18" charset="0"/>
              </a:defRPr>
            </a:lvl1pPr>
          </a:lstStyle>
          <a:p>
            <a:pPr lvl="0"/>
            <a:endParaRPr lang="fr-FR" dirty="0"/>
          </a:p>
        </p:txBody>
      </p:sp>
      <p:sp>
        <p:nvSpPr>
          <p:cNvPr id="23" name="Espace réservé du texte 22"/>
          <p:cNvSpPr>
            <a:spLocks noGrp="1"/>
          </p:cNvSpPr>
          <p:nvPr>
            <p:ph type="body" sz="quarter" idx="11"/>
          </p:nvPr>
        </p:nvSpPr>
        <p:spPr>
          <a:xfrm>
            <a:off x="0" y="1763815"/>
            <a:ext cx="8802688" cy="4574613"/>
          </a:xfrm>
          <a:prstGeom prst="rect">
            <a:avLst/>
          </a:prstGeom>
        </p:spPr>
        <p:txBody>
          <a:bodyPr lIns="360000"/>
          <a:lstStyle>
            <a:lvl1pPr marL="360000" indent="-396000">
              <a:spcBef>
                <a:spcPts val="600"/>
              </a:spcBef>
              <a:buSzPct val="150000"/>
              <a:buFontTx/>
              <a:buBlip>
                <a:blip r:embed="rId4"/>
              </a:buBlip>
              <a:defRPr sz="2400" b="0">
                <a:solidFill>
                  <a:schemeClr val="tx1"/>
                </a:solidFill>
                <a:latin typeface="Aller" panose="02000503030000020004" pitchFamily="2" charset="0"/>
              </a:defRPr>
            </a:lvl1pPr>
            <a:lvl2pPr marL="411480" indent="0" algn="l">
              <a:buClr>
                <a:schemeClr val="tx1"/>
              </a:buClr>
              <a:buNone/>
              <a:defRPr sz="1600">
                <a:solidFill>
                  <a:schemeClr val="tx1"/>
                </a:solidFill>
                <a:latin typeface="Aller" panose="02000503030000020004" pitchFamily="2" charset="0"/>
              </a:defRPr>
            </a:lvl2pPr>
            <a:lvl3pPr marL="685800" indent="0">
              <a:buNone/>
              <a:defRPr/>
            </a:lvl3pPr>
            <a:lvl4pPr marL="1051560" indent="0">
              <a:buNone/>
              <a:defRPr/>
            </a:lvl4pPr>
            <a:lvl5pPr marL="1325880" indent="0">
              <a:buNone/>
              <a:defRPr/>
            </a:lvl5pPr>
          </a:lstStyle>
          <a:p>
            <a:pPr lvl="0"/>
            <a:r>
              <a:rPr lang="fr-FR" dirty="0" smtClean="0"/>
              <a:t>Modifiez les styles du texte du masque</a:t>
            </a:r>
          </a:p>
        </p:txBody>
      </p:sp>
      <p:sp>
        <p:nvSpPr>
          <p:cNvPr id="20" name="Espace réservé du texte 20"/>
          <p:cNvSpPr>
            <a:spLocks noGrp="1"/>
          </p:cNvSpPr>
          <p:nvPr>
            <p:ph type="body" sz="quarter" idx="12"/>
          </p:nvPr>
        </p:nvSpPr>
        <p:spPr>
          <a:xfrm>
            <a:off x="1462069" y="898420"/>
            <a:ext cx="7296150" cy="629444"/>
          </a:xfrm>
          <a:prstGeom prst="rect">
            <a:avLst/>
          </a:prstGeom>
          <a:ln>
            <a:noFill/>
          </a:ln>
        </p:spPr>
        <p:txBody>
          <a:bodyPr/>
          <a:lstStyle>
            <a:lvl1pPr marL="114300" indent="0">
              <a:buNone/>
              <a:defRPr sz="1800">
                <a:solidFill>
                  <a:schemeClr val="tx1"/>
                </a:solidFill>
                <a:latin typeface="Aller Display" panose="02000503000000020003" pitchFamily="2" charset="0"/>
              </a:defRPr>
            </a:lvl1pPr>
          </a:lstStyle>
          <a:p>
            <a:pPr lvl="0"/>
            <a:endParaRPr lang="fr-FR" dirty="0"/>
          </a:p>
        </p:txBody>
      </p:sp>
    </p:spTree>
    <p:extLst>
      <p:ext uri="{BB962C8B-B14F-4D97-AF65-F5344CB8AC3E}">
        <p14:creationId xmlns:p14="http://schemas.microsoft.com/office/powerpoint/2010/main" val="499024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6FE83EA1-CAB9-4574-9097-89A49F954ACD}" type="datetime1">
              <a:rPr lang="fr-FR" smtClean="0"/>
              <a:t>20/10/2014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031847-8044-46A3-9793-64E5BE609C21}" type="slidenum">
              <a:rPr lang="fr-FR" smtClean="0"/>
              <a:t>‹N°›</a:t>
            </a:fld>
            <a:endParaRPr lang="fr-F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79" r:id="rId3"/>
    <p:sldLayoutId id="2147483665"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661" r:id="rId32"/>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3200" dirty="0" smtClean="0"/>
              <a:t>Stratégie de densification foncière des organismes</a:t>
            </a:r>
            <a:endParaRPr lang="fr-FR" sz="3200" dirty="0" smtClean="0"/>
          </a:p>
          <a:p>
            <a:r>
              <a:rPr lang="fr-FR" sz="3200" dirty="0" smtClean="0"/>
              <a:t> </a:t>
            </a:r>
            <a:endParaRPr lang="fr-FR" sz="3200" dirty="0"/>
          </a:p>
        </p:txBody>
      </p:sp>
      <p:sp>
        <p:nvSpPr>
          <p:cNvPr id="3" name="Espace réservé du texte 2"/>
          <p:cNvSpPr>
            <a:spLocks noGrp="1"/>
          </p:cNvSpPr>
          <p:nvPr>
            <p:ph type="body" sz="quarter" idx="11"/>
          </p:nvPr>
        </p:nvSpPr>
        <p:spPr>
          <a:xfrm>
            <a:off x="3383492" y="4674915"/>
            <a:ext cx="5760508" cy="1834353"/>
          </a:xfrm>
        </p:spPr>
        <p:txBody>
          <a:bodyPr/>
          <a:lstStyle/>
          <a:p>
            <a:r>
              <a:rPr lang="fr-FR" dirty="0"/>
              <a:t>Jean Didier </a:t>
            </a:r>
            <a:r>
              <a:rPr lang="fr-FR" dirty="0" smtClean="0"/>
              <a:t>LAFORGUE</a:t>
            </a:r>
            <a:endParaRPr lang="fr-FR" dirty="0"/>
          </a:p>
          <a:p>
            <a:r>
              <a:rPr lang="fr-FR" dirty="0" smtClean="0"/>
              <a:t>Carlos Felipe CARVAJAL</a:t>
            </a:r>
          </a:p>
        </p:txBody>
      </p:sp>
      <p:sp>
        <p:nvSpPr>
          <p:cNvPr id="4" name="Espace réservé du texte 3"/>
          <p:cNvSpPr>
            <a:spLocks noGrp="1"/>
          </p:cNvSpPr>
          <p:nvPr>
            <p:ph type="body" sz="quarter" idx="12"/>
          </p:nvPr>
        </p:nvSpPr>
        <p:spPr/>
        <p:txBody>
          <a:bodyPr/>
          <a:lstStyle/>
          <a:p>
            <a:r>
              <a:rPr lang="fr-FR" dirty="0" smtClean="0"/>
              <a:t> </a:t>
            </a:r>
            <a:r>
              <a:rPr lang="fr-FR" dirty="0" smtClean="0"/>
              <a:t>21 octobre  </a:t>
            </a:r>
            <a:r>
              <a:rPr lang="fr-FR" dirty="0" smtClean="0"/>
              <a:t>2014</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380" y="4865716"/>
            <a:ext cx="1083564" cy="1083564"/>
          </a:xfrm>
          <a:prstGeom prst="rect">
            <a:avLst/>
          </a:prstGeom>
        </p:spPr>
      </p:pic>
    </p:spTree>
    <p:extLst>
      <p:ext uri="{BB962C8B-B14F-4D97-AF65-F5344CB8AC3E}">
        <p14:creationId xmlns:p14="http://schemas.microsoft.com/office/powerpoint/2010/main" val="2005277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fontScale="92500"/>
          </a:bodyPr>
          <a:lstStyle/>
          <a:p>
            <a:r>
              <a:rPr lang="fr-FR" dirty="0"/>
              <a:t>Modes d’interventions </a:t>
            </a:r>
            <a:r>
              <a:rPr lang="fr-FR" dirty="0" smtClean="0"/>
              <a:t>repérés</a:t>
            </a:r>
          </a:p>
          <a:p>
            <a:endParaRPr lang="fr-FR" dirty="0" smtClean="0"/>
          </a:p>
          <a:p>
            <a:pPr marL="1554480" lvl="1" indent="-914400">
              <a:buFont typeface="+mj-lt"/>
              <a:buAutoNum type="alphaUcPeriod" startAt="2"/>
            </a:pPr>
            <a:r>
              <a:rPr lang="fr-FR" dirty="0"/>
              <a:t>L’intervention sur le bâti </a:t>
            </a:r>
          </a:p>
        </p:txBody>
      </p:sp>
    </p:spTree>
    <p:extLst>
      <p:ext uri="{BB962C8B-B14F-4D97-AF65-F5344CB8AC3E}">
        <p14:creationId xmlns:p14="http://schemas.microsoft.com/office/powerpoint/2010/main" val="56053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développement à partir d’une enveloppe existante </a:t>
            </a:r>
            <a:r>
              <a:rPr lang="fr-FR" dirty="0" smtClean="0"/>
              <a:t>:</a:t>
            </a:r>
            <a:endParaRPr lang="fr-FR" dirty="0"/>
          </a:p>
        </p:txBody>
      </p:sp>
      <p:sp>
        <p:nvSpPr>
          <p:cNvPr id="3" name="Espace réservé du texte 2"/>
          <p:cNvSpPr>
            <a:spLocks noGrp="1"/>
          </p:cNvSpPr>
          <p:nvPr>
            <p:ph type="body" sz="quarter" idx="11"/>
          </p:nvPr>
        </p:nvSpPr>
        <p:spPr>
          <a:xfrm>
            <a:off x="4436985" y="1763815"/>
            <a:ext cx="4315973" cy="4574613"/>
          </a:xfrm>
        </p:spPr>
        <p:txBody>
          <a:bodyPr/>
          <a:lstStyle/>
          <a:p>
            <a:r>
              <a:rPr lang="fr-FR" dirty="0"/>
              <a:t>La densification peut prendre la forme d’une surélévation si la structure de l’immeuble existant le permet mais aussi son implantation urbaine.</a:t>
            </a:r>
          </a:p>
          <a:p>
            <a:pPr marL="51480" lvl="1"/>
            <a:endParaRPr lang="fr-FR" dirty="0" smtClean="0"/>
          </a:p>
          <a:p>
            <a:pPr marL="325800" lvl="2"/>
            <a:r>
              <a:rPr lang="fr-FR" dirty="0" smtClean="0"/>
              <a:t>Nota </a:t>
            </a:r>
            <a:r>
              <a:rPr lang="fr-FR" dirty="0"/>
              <a:t>: la question de la modification des réseaux pour s’adapter à la nouvelle densité peut s’avérer coûteuse (colonne montante EDF par exemple).</a:t>
            </a:r>
          </a:p>
          <a:p>
            <a:pPr marL="0" indent="0">
              <a:buNone/>
            </a:pPr>
            <a:endParaRPr lang="fr-FR" dirty="0"/>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202914" y="1530409"/>
            <a:ext cx="2518348" cy="2859402"/>
          </a:xfrm>
          <a:prstGeom prst="rect">
            <a:avLst/>
          </a:prstGeom>
          <a:noFill/>
          <a:ln>
            <a:noFill/>
          </a:ln>
          <a:extLst>
            <a:ext uri="{53640926-AAD7-44D8-BBD7-CCE9431645EC}">
              <a14:shadowObscured xmlns:a14="http://schemas.microsoft.com/office/drawing/2010/main"/>
            </a:ext>
          </a:extLst>
        </p:spPr>
      </p:pic>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1196625" y="4051121"/>
            <a:ext cx="2597046" cy="271509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2273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Des greffes prolongeant les immeubles </a:t>
            </a:r>
            <a:r>
              <a:rPr lang="fr-FR" dirty="0" smtClean="0"/>
              <a:t>:</a:t>
            </a:r>
            <a:endParaRPr lang="fr-FR" dirty="0"/>
          </a:p>
        </p:txBody>
      </p:sp>
      <p:sp>
        <p:nvSpPr>
          <p:cNvPr id="3" name="Espace réservé du texte 2"/>
          <p:cNvSpPr>
            <a:spLocks noGrp="1"/>
          </p:cNvSpPr>
          <p:nvPr>
            <p:ph type="body" sz="quarter" idx="11"/>
          </p:nvPr>
        </p:nvSpPr>
        <p:spPr>
          <a:xfrm>
            <a:off x="386535" y="4728301"/>
            <a:ext cx="8096394" cy="1643517"/>
          </a:xfrm>
        </p:spPr>
        <p:txBody>
          <a:bodyPr/>
          <a:lstStyle/>
          <a:p>
            <a:r>
              <a:rPr lang="fr-FR" dirty="0"/>
              <a:t>Un immeuble s’insérant contre ou entre deux autres immeubles est un cas favorable : </a:t>
            </a:r>
            <a:endParaRPr lang="fr-FR" dirty="0" smtClean="0"/>
          </a:p>
          <a:p>
            <a:pPr marL="971550" lvl="2" indent="-285750">
              <a:buFont typeface="Arial" panose="020B0604020202020204" pitchFamily="34" charset="0"/>
              <a:buChar char="•"/>
            </a:pPr>
            <a:r>
              <a:rPr lang="fr-FR" dirty="0" smtClean="0"/>
              <a:t>il </a:t>
            </a:r>
            <a:r>
              <a:rPr lang="fr-FR" dirty="0"/>
              <a:t>peut à la fois favoriser l’insertion urbaine du patrimoine associé et la mutualisation de stationnements, circulations verticales…</a:t>
            </a:r>
          </a:p>
          <a:p>
            <a:pPr marL="51480" lvl="1"/>
            <a:endParaRPr lang="fr-FR" dirty="0"/>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386535" y="1527174"/>
            <a:ext cx="3727338" cy="3201127"/>
          </a:xfrm>
          <a:prstGeom prst="rect">
            <a:avLst/>
          </a:prstGeom>
          <a:noFill/>
          <a:ln>
            <a:noFill/>
          </a:ln>
          <a:extLst>
            <a:ext uri="{53640926-AAD7-44D8-BBD7-CCE9431645EC}">
              <a14:shadowObscured xmlns:a14="http://schemas.microsoft.com/office/drawing/2010/main"/>
            </a:ext>
          </a:extLst>
        </p:spPr>
      </p:pic>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5062549" y="1527176"/>
            <a:ext cx="3420380" cy="32011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25002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5967155" y="3293985"/>
            <a:ext cx="3060341" cy="3150350"/>
          </a:xfrm>
          <a:prstGeom prst="rect">
            <a:avLst/>
          </a:prstGeom>
          <a:noFill/>
          <a:ln>
            <a:noFill/>
          </a:ln>
          <a:extLst>
            <a:ext uri="{53640926-AAD7-44D8-BBD7-CCE9431645EC}">
              <a14:shadowObscured xmlns:a14="http://schemas.microsoft.com/office/drawing/2010/main"/>
            </a:ext>
          </a:extLst>
        </p:spPr>
      </p:pic>
      <p:sp>
        <p:nvSpPr>
          <p:cNvPr id="2" name="Espace réservé du texte 1"/>
          <p:cNvSpPr>
            <a:spLocks noGrp="1"/>
          </p:cNvSpPr>
          <p:nvPr>
            <p:ph type="body" sz="quarter" idx="10"/>
          </p:nvPr>
        </p:nvSpPr>
        <p:spPr/>
        <p:txBody>
          <a:bodyPr>
            <a:normAutofit/>
          </a:bodyPr>
          <a:lstStyle/>
          <a:p>
            <a:r>
              <a:rPr lang="fr-FR" dirty="0"/>
              <a:t>Le développement par substitution de programme </a:t>
            </a:r>
            <a:r>
              <a:rPr lang="fr-FR" dirty="0" smtClean="0"/>
              <a:t>: </a:t>
            </a:r>
            <a:endParaRPr lang="fr-FR" dirty="0"/>
          </a:p>
        </p:txBody>
      </p:sp>
      <p:pic>
        <p:nvPicPr>
          <p:cNvPr id="5" name="Image 4"/>
          <p:cNvPicPr/>
          <p:nvPr/>
        </p:nvPicPr>
        <p:blipFill rotWithShape="1">
          <a:blip r:embed="rId3" cstate="print">
            <a:extLst>
              <a:ext uri="{28A0092B-C50C-407E-A947-70E740481C1C}">
                <a14:useLocalDpi xmlns:a14="http://schemas.microsoft.com/office/drawing/2010/main" val="0"/>
              </a:ext>
            </a:extLst>
          </a:blip>
          <a:srcRect/>
          <a:stretch/>
        </p:blipFill>
        <p:spPr bwMode="auto">
          <a:xfrm>
            <a:off x="3737510" y="1718810"/>
            <a:ext cx="2745305" cy="2835315"/>
          </a:xfrm>
          <a:prstGeom prst="rect">
            <a:avLst/>
          </a:prstGeom>
          <a:noFill/>
          <a:ln>
            <a:noFill/>
          </a:ln>
          <a:extLst>
            <a:ext uri="{53640926-AAD7-44D8-BBD7-CCE9431645EC}">
              <a14:shadowObscured xmlns:a14="http://schemas.microsoft.com/office/drawing/2010/main"/>
            </a:ext>
          </a:extLst>
        </p:spPr>
      </p:pic>
      <p:sp>
        <p:nvSpPr>
          <p:cNvPr id="3" name="Espace réservé du texte 2"/>
          <p:cNvSpPr>
            <a:spLocks noGrp="1"/>
          </p:cNvSpPr>
          <p:nvPr>
            <p:ph type="body" sz="quarter" idx="11"/>
          </p:nvPr>
        </p:nvSpPr>
        <p:spPr>
          <a:xfrm>
            <a:off x="0" y="1718809"/>
            <a:ext cx="3896925" cy="4489323"/>
          </a:xfrm>
        </p:spPr>
        <p:txBody>
          <a:bodyPr>
            <a:normAutofit lnSpcReduction="10000"/>
          </a:bodyPr>
          <a:lstStyle/>
          <a:p>
            <a:r>
              <a:rPr lang="fr-FR" dirty="0"/>
              <a:t>Dans un contexte où certains produits ne sont plus attractifs (grands logements dans une tour par exemple), la reconfiguration et le changement d’affectation peut permettre de les remplacer par des occupations plus adaptées</a:t>
            </a:r>
          </a:p>
        </p:txBody>
      </p:sp>
    </p:spTree>
    <p:extLst>
      <p:ext uri="{BB962C8B-B14F-4D97-AF65-F5344CB8AC3E}">
        <p14:creationId xmlns:p14="http://schemas.microsoft.com/office/powerpoint/2010/main" val="1615553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développement par substitution de typologie </a:t>
            </a:r>
            <a:r>
              <a:rPr lang="fr-FR" dirty="0" smtClean="0"/>
              <a:t>:</a:t>
            </a:r>
            <a:endParaRPr lang="fr-FR" dirty="0"/>
          </a:p>
        </p:txBody>
      </p:sp>
      <p:sp>
        <p:nvSpPr>
          <p:cNvPr id="3" name="Espace réservé du texte 2"/>
          <p:cNvSpPr>
            <a:spLocks noGrp="1"/>
          </p:cNvSpPr>
          <p:nvPr>
            <p:ph type="body" sz="quarter" idx="11"/>
          </p:nvPr>
        </p:nvSpPr>
        <p:spPr>
          <a:xfrm>
            <a:off x="0" y="4959170"/>
            <a:ext cx="9144000" cy="1424263"/>
          </a:xfrm>
        </p:spPr>
        <p:txBody>
          <a:bodyPr/>
          <a:lstStyle/>
          <a:p>
            <a:r>
              <a:rPr lang="fr-FR" dirty="0"/>
              <a:t>La densification peut prendre la forme d’une substitution d’un patrimoine par une occupation rentabilisant mieux les droits à construire sans pour autant nécessiter de remembrement</a:t>
            </a:r>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746575" y="1803012"/>
            <a:ext cx="2851110" cy="2880320"/>
          </a:xfrm>
          <a:prstGeom prst="rect">
            <a:avLst/>
          </a:prstGeom>
          <a:noFill/>
          <a:ln>
            <a:noFill/>
          </a:ln>
          <a:extLst>
            <a:ext uri="{53640926-AAD7-44D8-BBD7-CCE9431645EC}">
              <a14:shadowObscured xmlns:a14="http://schemas.microsoft.com/office/drawing/2010/main"/>
            </a:ext>
          </a:extLst>
        </p:spPr>
      </p:pic>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5022050" y="1667997"/>
            <a:ext cx="2700300" cy="30153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755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ormAutofit fontScale="85000" lnSpcReduction="20000"/>
          </a:bodyPr>
          <a:lstStyle/>
          <a:p>
            <a:r>
              <a:rPr lang="fr-FR" dirty="0"/>
              <a:t>Les clés de réussite de l’exploitation des gisements </a:t>
            </a:r>
            <a:r>
              <a:rPr lang="fr-FR" dirty="0" smtClean="0"/>
              <a:t>repérés</a:t>
            </a:r>
          </a:p>
          <a:p>
            <a:endParaRPr lang="fr-FR" dirty="0" smtClean="0"/>
          </a:p>
          <a:p>
            <a:pPr marL="1554480" lvl="1" indent="-914400">
              <a:buFont typeface="+mj-lt"/>
              <a:buAutoNum type="alphaUcPeriod"/>
            </a:pPr>
            <a:r>
              <a:rPr lang="fr-FR" dirty="0" smtClean="0"/>
              <a:t>Développer </a:t>
            </a:r>
            <a:r>
              <a:rPr lang="fr-FR" dirty="0"/>
              <a:t>les conditions d’acceptabilité du projet dans le milieu existant : perception et compensation.</a:t>
            </a:r>
            <a:br>
              <a:rPr lang="fr-FR" dirty="0"/>
            </a:br>
            <a:endParaRPr lang="fr-FR" dirty="0"/>
          </a:p>
        </p:txBody>
      </p:sp>
    </p:spTree>
    <p:extLst>
      <p:ext uri="{BB962C8B-B14F-4D97-AF65-F5344CB8AC3E}">
        <p14:creationId xmlns:p14="http://schemas.microsoft.com/office/powerpoint/2010/main" val="220258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r>
              <a:rPr lang="fr-FR" dirty="0"/>
              <a:t>La densité est le résultat d’un processus de valorisation. </a:t>
            </a:r>
          </a:p>
        </p:txBody>
      </p:sp>
      <p:sp>
        <p:nvSpPr>
          <p:cNvPr id="4" name="Espace réservé du texte 3"/>
          <p:cNvSpPr>
            <a:spLocks noGrp="1"/>
          </p:cNvSpPr>
          <p:nvPr>
            <p:ph type="body" sz="quarter" idx="11"/>
          </p:nvPr>
        </p:nvSpPr>
        <p:spPr/>
        <p:txBody>
          <a:bodyPr/>
          <a:lstStyle/>
          <a:p>
            <a:r>
              <a:rPr lang="fr-FR" dirty="0" smtClean="0"/>
              <a:t>La </a:t>
            </a:r>
            <a:r>
              <a:rPr lang="fr-FR" dirty="0"/>
              <a:t>densité n’est pas une valeur recherchée :</a:t>
            </a:r>
          </a:p>
          <a:p>
            <a:pPr marL="668700" lvl="2" indent="-342900">
              <a:buFont typeface="Arial" panose="020B0604020202020204" pitchFamily="34" charset="0"/>
              <a:buChar char="•"/>
            </a:pPr>
            <a:r>
              <a:rPr lang="fr-FR" dirty="0"/>
              <a:t> Pour les habitants </a:t>
            </a:r>
            <a:r>
              <a:rPr lang="fr-FR" dirty="0" smtClean="0"/>
              <a:t>elle peut signifier perte </a:t>
            </a:r>
            <a:r>
              <a:rPr lang="fr-FR" dirty="0"/>
              <a:t>de vue, perte d’ensoleillement, vis-à-vis, difficulté de stationnement, nuisances… alors qu’il dispose des aménités sans densité aujourd’hui.</a:t>
            </a:r>
          </a:p>
          <a:p>
            <a:pPr marL="668700" lvl="2" indent="-342900">
              <a:buFont typeface="Arial" panose="020B0604020202020204" pitchFamily="34" charset="0"/>
              <a:buChar char="•"/>
            </a:pPr>
            <a:r>
              <a:rPr lang="fr-FR" dirty="0"/>
              <a:t> Pour les futurs habitants elle est le résultat d’un compromis entre qualité d’habité et attractivité d’un site. </a:t>
            </a:r>
          </a:p>
          <a:p>
            <a:pPr marL="0" indent="0">
              <a:buNone/>
            </a:pPr>
            <a:endParaRPr lang="fr-FR" dirty="0"/>
          </a:p>
          <a:p>
            <a:r>
              <a:rPr lang="fr-FR" dirty="0"/>
              <a:t>Deux enjeux apparaissent centraux pour rendre favorable l’évolution d’un secteur vers plus de densité : </a:t>
            </a:r>
            <a:r>
              <a:rPr lang="fr-FR" b="1" dirty="0" smtClean="0"/>
              <a:t>la </a:t>
            </a:r>
            <a:r>
              <a:rPr lang="fr-FR" b="1" dirty="0"/>
              <a:t>perception </a:t>
            </a:r>
            <a:r>
              <a:rPr lang="fr-FR" b="1" dirty="0" smtClean="0"/>
              <a:t>et la </a:t>
            </a:r>
            <a:r>
              <a:rPr lang="fr-FR" b="1" dirty="0"/>
              <a:t>compensation.</a:t>
            </a:r>
          </a:p>
          <a:p>
            <a:endParaRPr lang="fr-FR" dirty="0"/>
          </a:p>
        </p:txBody>
      </p:sp>
    </p:spTree>
    <p:extLst>
      <p:ext uri="{BB962C8B-B14F-4D97-AF65-F5344CB8AC3E}">
        <p14:creationId xmlns:p14="http://schemas.microsoft.com/office/powerpoint/2010/main" val="179685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prise en compte de la perception de la densité : </a:t>
            </a:r>
          </a:p>
        </p:txBody>
      </p:sp>
      <p:sp>
        <p:nvSpPr>
          <p:cNvPr id="3" name="Espace réservé du texte 2"/>
          <p:cNvSpPr>
            <a:spLocks noGrp="1"/>
          </p:cNvSpPr>
          <p:nvPr>
            <p:ph type="body" sz="quarter" idx="11"/>
          </p:nvPr>
        </p:nvSpPr>
        <p:spPr/>
        <p:txBody>
          <a:bodyPr/>
          <a:lstStyle/>
          <a:p>
            <a:r>
              <a:rPr lang="fr-FR" dirty="0"/>
              <a:t>Gérer la perception d’une densité comme un problème prioritaire à prendre en charge par la conception (versus réceptivité</a:t>
            </a:r>
            <a:r>
              <a:rPr lang="fr-FR" dirty="0" smtClean="0"/>
              <a:t>).</a:t>
            </a:r>
          </a:p>
          <a:p>
            <a:endParaRPr lang="fr-FR" dirty="0"/>
          </a:p>
          <a:p>
            <a:r>
              <a:rPr lang="fr-FR" dirty="0"/>
              <a:t>Travailler dans le détail l’ensemble des facteurs de bonne insertion dans l’existant des constructions en anticipant les nuisances pour l’environnement proche afin de ne pas déqualifier l’existant.</a:t>
            </a:r>
          </a:p>
          <a:p>
            <a:pPr marL="0" indent="0">
              <a:buNone/>
            </a:pPr>
            <a:endParaRPr lang="fr-FR" dirty="0"/>
          </a:p>
        </p:txBody>
      </p:sp>
    </p:spTree>
    <p:extLst>
      <p:ext uri="{BB962C8B-B14F-4D97-AF65-F5344CB8AC3E}">
        <p14:creationId xmlns:p14="http://schemas.microsoft.com/office/powerpoint/2010/main" val="3141428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construction de compensations : </a:t>
            </a:r>
          </a:p>
        </p:txBody>
      </p:sp>
      <p:sp>
        <p:nvSpPr>
          <p:cNvPr id="3" name="Espace réservé du texte 2"/>
          <p:cNvSpPr>
            <a:spLocks noGrp="1"/>
          </p:cNvSpPr>
          <p:nvPr>
            <p:ph type="body" sz="quarter" idx="11"/>
          </p:nvPr>
        </p:nvSpPr>
        <p:spPr>
          <a:xfrm>
            <a:off x="0" y="1763815"/>
            <a:ext cx="9072500" cy="4590510"/>
          </a:xfrm>
        </p:spPr>
        <p:txBody>
          <a:bodyPr>
            <a:normAutofit fontScale="92500"/>
          </a:bodyPr>
          <a:lstStyle/>
          <a:p>
            <a:r>
              <a:rPr lang="fr-FR" dirty="0"/>
              <a:t>Dans le cadre d’une intervention sur un site existant, le préalable est de concevoir les éléments de valorisation fondés sur l’amélioration de l’existant  qui contribueront :</a:t>
            </a:r>
          </a:p>
          <a:p>
            <a:pPr marL="668700" lvl="2" indent="-342900">
              <a:buFont typeface="Arial" panose="020B0604020202020204" pitchFamily="34" charset="0"/>
              <a:buChar char="•"/>
            </a:pPr>
            <a:r>
              <a:rPr lang="fr-FR" dirty="0"/>
              <a:t>à une meilleure acceptabilité du projet,</a:t>
            </a:r>
          </a:p>
          <a:p>
            <a:pPr marL="668700" lvl="2" indent="-342900">
              <a:buFont typeface="Arial" panose="020B0604020202020204" pitchFamily="34" charset="0"/>
              <a:buChar char="•"/>
            </a:pPr>
            <a:r>
              <a:rPr lang="fr-FR" dirty="0"/>
              <a:t>à une greffe plus aisée avec les constructions futures.</a:t>
            </a:r>
          </a:p>
          <a:p>
            <a:endParaRPr lang="fr-FR" dirty="0"/>
          </a:p>
          <a:p>
            <a:pPr marL="342900" indent="-342900">
              <a:buFont typeface="Arial" panose="020B0604020202020204" pitchFamily="34" charset="0"/>
              <a:buChar char="•"/>
            </a:pPr>
            <a:r>
              <a:rPr lang="fr-FR" dirty="0"/>
              <a:t>L’inscription du projet dans la politique urbaine portée par la ville favorise l’implication de celle-ci dans l’amélioration des espaces publics, la reprise de voies, de réseaux, d’éclairage…</a:t>
            </a:r>
          </a:p>
          <a:p>
            <a:pPr marL="342900" indent="-342900">
              <a:buFont typeface="Arial" panose="020B0604020202020204" pitchFamily="34" charset="0"/>
              <a:buChar char="•"/>
            </a:pPr>
            <a:r>
              <a:rPr lang="fr-FR" dirty="0" smtClean="0"/>
              <a:t>Des </a:t>
            </a:r>
            <a:r>
              <a:rPr lang="fr-FR" dirty="0"/>
              <a:t>dispositifs d’implication des habitants les associant aux choix des objectifs d’amélioration du quartier (voir à la réalisation d’habitat participatif</a:t>
            </a:r>
            <a:r>
              <a:rPr lang="fr-FR" dirty="0" smtClean="0"/>
              <a:t>)</a:t>
            </a:r>
            <a:endParaRPr lang="fr-FR" dirty="0"/>
          </a:p>
        </p:txBody>
      </p:sp>
    </p:spTree>
    <p:extLst>
      <p:ext uri="{BB962C8B-B14F-4D97-AF65-F5344CB8AC3E}">
        <p14:creationId xmlns:p14="http://schemas.microsoft.com/office/powerpoint/2010/main" val="91041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conception des premiers </a:t>
            </a:r>
            <a:r>
              <a:rPr lang="fr-FR" dirty="0" smtClean="0"/>
              <a:t>plans</a:t>
            </a:r>
            <a:r>
              <a:rPr lang="fr-FR" dirty="0"/>
              <a:t> : </a:t>
            </a:r>
          </a:p>
          <a:p>
            <a:endParaRPr lang="fr-FR" dirty="0"/>
          </a:p>
        </p:txBody>
      </p:sp>
      <p:sp>
        <p:nvSpPr>
          <p:cNvPr id="3" name="Espace réservé du texte 2"/>
          <p:cNvSpPr>
            <a:spLocks noGrp="1"/>
          </p:cNvSpPr>
          <p:nvPr>
            <p:ph type="body" sz="quarter" idx="11"/>
          </p:nvPr>
        </p:nvSpPr>
        <p:spPr>
          <a:xfrm>
            <a:off x="11487" y="1808820"/>
            <a:ext cx="3885438" cy="4635515"/>
          </a:xfrm>
        </p:spPr>
        <p:txBody>
          <a:bodyPr/>
          <a:lstStyle/>
          <a:p>
            <a:r>
              <a:rPr lang="fr-FR" dirty="0"/>
              <a:t>Le traitement des premiers plans bâtis d’une construction permet d’adoucir sa perception de son échelle depuis l’espace public (avancée, attique, effets de toitures, non uniformité du bâti…) </a:t>
            </a:r>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4203075" y="2604954"/>
            <a:ext cx="2178009" cy="3043245"/>
          </a:xfrm>
          <a:prstGeom prst="rect">
            <a:avLst/>
          </a:prstGeom>
          <a:noFill/>
          <a:ln>
            <a:noFill/>
          </a:ln>
          <a:extLst>
            <a:ext uri="{53640926-AAD7-44D8-BBD7-CCE9431645EC}">
              <a14:shadowObscured xmlns:a14="http://schemas.microsoft.com/office/drawing/2010/main"/>
            </a:ext>
          </a:extLst>
        </p:spPr>
      </p:pic>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6687235" y="2812884"/>
            <a:ext cx="2311398" cy="28353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218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Sommaire</a:t>
            </a:r>
            <a:endParaRPr lang="fr-FR" dirty="0"/>
          </a:p>
        </p:txBody>
      </p:sp>
      <p:sp>
        <p:nvSpPr>
          <p:cNvPr id="3" name="Espace réservé du texte 2"/>
          <p:cNvSpPr>
            <a:spLocks noGrp="1"/>
          </p:cNvSpPr>
          <p:nvPr>
            <p:ph type="body" sz="quarter" idx="11"/>
          </p:nvPr>
        </p:nvSpPr>
        <p:spPr/>
        <p:txBody>
          <a:bodyPr/>
          <a:lstStyle/>
          <a:p>
            <a:r>
              <a:rPr lang="fr-FR" dirty="0" smtClean="0"/>
              <a:t>1. </a:t>
            </a:r>
            <a:r>
              <a:rPr lang="fr-FR" dirty="0"/>
              <a:t>Modes d’interventions </a:t>
            </a:r>
            <a:r>
              <a:rPr lang="fr-FR" dirty="0" smtClean="0"/>
              <a:t>repérés</a:t>
            </a:r>
          </a:p>
          <a:p>
            <a:pPr marL="508680" lvl="1" indent="-457200">
              <a:buFont typeface="+mj-lt"/>
              <a:buAutoNum type="alphaUcPeriod"/>
            </a:pPr>
            <a:r>
              <a:rPr lang="fr-FR" dirty="0" smtClean="0"/>
              <a:t>L’intervention </a:t>
            </a:r>
            <a:r>
              <a:rPr lang="fr-FR" dirty="0"/>
              <a:t>de recomposition au </a:t>
            </a:r>
            <a:r>
              <a:rPr lang="fr-FR" dirty="0" smtClean="0"/>
              <a:t>sol </a:t>
            </a:r>
          </a:p>
          <a:p>
            <a:pPr marL="508680" lvl="1" indent="-457200">
              <a:buFont typeface="+mj-lt"/>
              <a:buAutoNum type="alphaUcPeriod"/>
            </a:pPr>
            <a:r>
              <a:rPr lang="fr-FR" dirty="0" smtClean="0"/>
              <a:t>L’intervention </a:t>
            </a:r>
            <a:r>
              <a:rPr lang="fr-FR" dirty="0"/>
              <a:t>sur le bâti </a:t>
            </a:r>
            <a:br>
              <a:rPr lang="fr-FR" dirty="0"/>
            </a:br>
            <a:r>
              <a:rPr lang="fr-FR" dirty="0"/>
              <a:t/>
            </a:r>
            <a:br>
              <a:rPr lang="fr-FR" dirty="0"/>
            </a:br>
            <a:endParaRPr lang="fr-FR" dirty="0" smtClean="0"/>
          </a:p>
          <a:p>
            <a:r>
              <a:rPr lang="fr-FR" dirty="0"/>
              <a:t>2</a:t>
            </a:r>
            <a:r>
              <a:rPr lang="fr-FR" dirty="0" smtClean="0"/>
              <a:t>. </a:t>
            </a:r>
            <a:r>
              <a:rPr lang="fr-FR" dirty="0"/>
              <a:t>Les clés de réussite de l’exploitation des gisements </a:t>
            </a:r>
            <a:r>
              <a:rPr lang="fr-FR" dirty="0" smtClean="0"/>
              <a:t>repérés</a:t>
            </a:r>
          </a:p>
          <a:p>
            <a:pPr marL="472680" lvl="1" indent="-457200">
              <a:buFont typeface="+mj-lt"/>
              <a:buAutoNum type="alphaUcPeriod"/>
            </a:pPr>
            <a:r>
              <a:rPr lang="fr-FR" dirty="0" smtClean="0"/>
              <a:t>Développer </a:t>
            </a:r>
            <a:r>
              <a:rPr lang="fr-FR" dirty="0"/>
              <a:t>les conditions d’acceptabilité pour le projet du milieu </a:t>
            </a:r>
            <a:r>
              <a:rPr lang="fr-FR" dirty="0" smtClean="0"/>
              <a:t>existant</a:t>
            </a:r>
          </a:p>
          <a:p>
            <a:pPr marL="472680" lvl="1" indent="-457200">
              <a:buFont typeface="+mj-lt"/>
              <a:buAutoNum type="alphaUcPeriod"/>
            </a:pPr>
            <a:r>
              <a:rPr lang="fr-FR" dirty="0" smtClean="0"/>
              <a:t>Préparer </a:t>
            </a:r>
            <a:r>
              <a:rPr lang="fr-FR" dirty="0"/>
              <a:t>un contexte favorable pour les constructions </a:t>
            </a:r>
            <a:r>
              <a:rPr lang="fr-FR" dirty="0" smtClean="0"/>
              <a:t>futures</a:t>
            </a:r>
          </a:p>
          <a:p>
            <a:pPr marL="472680" lvl="1" indent="-457200">
              <a:buFont typeface="+mj-lt"/>
              <a:buAutoNum type="alphaUcPeriod"/>
            </a:pPr>
            <a:r>
              <a:rPr lang="fr-FR" dirty="0" smtClean="0"/>
              <a:t>Les </a:t>
            </a:r>
            <a:r>
              <a:rPr lang="fr-FR" dirty="0"/>
              <a:t>partenariats</a:t>
            </a:r>
            <a:br>
              <a:rPr lang="fr-FR" dirty="0"/>
            </a:br>
            <a:endParaRPr lang="fr-FR" dirty="0"/>
          </a:p>
        </p:txBody>
      </p:sp>
      <p:sp>
        <p:nvSpPr>
          <p:cNvPr id="4" name="Espace réservé du texte 3"/>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1063518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conception des premiers plans </a:t>
            </a:r>
            <a:r>
              <a:rPr lang="fr-FR" dirty="0" smtClean="0"/>
              <a:t>:</a:t>
            </a:r>
            <a:endParaRPr lang="fr-FR" dirty="0"/>
          </a:p>
        </p:txBody>
      </p:sp>
      <p:sp>
        <p:nvSpPr>
          <p:cNvPr id="3" name="Espace réservé du texte 2"/>
          <p:cNvSpPr>
            <a:spLocks noGrp="1"/>
          </p:cNvSpPr>
          <p:nvPr>
            <p:ph type="body" sz="quarter" idx="11"/>
          </p:nvPr>
        </p:nvSpPr>
        <p:spPr>
          <a:xfrm>
            <a:off x="0" y="1763815"/>
            <a:ext cx="5004630" cy="4574613"/>
          </a:xfrm>
        </p:spPr>
        <p:txBody>
          <a:bodyPr/>
          <a:lstStyle/>
          <a:p>
            <a:r>
              <a:rPr lang="fr-FR" dirty="0"/>
              <a:t>Le traitement des premiers plans par les végétaux ou le mobilier, la conception de limites qualifiantes (haies, pergolas, murs végétaux…) favorise l’adoucissement des masses et construit des fondu-enchainés avec des séquences qualifiantes de l’environnement</a:t>
            </a: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19244" y="1011108"/>
            <a:ext cx="2775589" cy="2651464"/>
          </a:xfrm>
          <a:prstGeom prst="rect">
            <a:avLst/>
          </a:prstGeom>
        </p:spPr>
      </p:pic>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5368031" y="3519337"/>
            <a:ext cx="3278013" cy="28190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31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prise en compte et le traitement des vis-à-vis :  </a:t>
            </a:r>
          </a:p>
          <a:p>
            <a:endParaRPr lang="fr-FR" dirty="0"/>
          </a:p>
        </p:txBody>
      </p:sp>
      <p:sp>
        <p:nvSpPr>
          <p:cNvPr id="3" name="Espace réservé du texte 2"/>
          <p:cNvSpPr>
            <a:spLocks noGrp="1"/>
          </p:cNvSpPr>
          <p:nvPr>
            <p:ph type="body" sz="quarter" idx="11"/>
          </p:nvPr>
        </p:nvSpPr>
        <p:spPr>
          <a:xfrm>
            <a:off x="4932040" y="1673805"/>
            <a:ext cx="4140459" cy="4574613"/>
          </a:xfrm>
        </p:spPr>
        <p:txBody>
          <a:bodyPr>
            <a:normAutofit/>
          </a:bodyPr>
          <a:lstStyle/>
          <a:p>
            <a:r>
              <a:rPr lang="fr-FR" dirty="0"/>
              <a:t>Une nouvelle construction </a:t>
            </a:r>
            <a:r>
              <a:rPr lang="fr-FR" dirty="0" smtClean="0"/>
              <a:t>doit faire attention à éviter : </a:t>
            </a:r>
          </a:p>
          <a:p>
            <a:pPr marL="668700" lvl="2" indent="-342900">
              <a:buFont typeface="Arial" panose="020B0604020202020204" pitchFamily="34" charset="0"/>
              <a:buChar char="•"/>
            </a:pPr>
            <a:r>
              <a:rPr lang="fr-FR" dirty="0" smtClean="0"/>
              <a:t>La perte </a:t>
            </a:r>
            <a:r>
              <a:rPr lang="fr-FR" dirty="0"/>
              <a:t>de vue ou d’ensoleillement </a:t>
            </a:r>
            <a:endParaRPr lang="fr-FR" dirty="0" smtClean="0"/>
          </a:p>
          <a:p>
            <a:pPr marL="668700" lvl="2" indent="-342900">
              <a:buFont typeface="Arial" panose="020B0604020202020204" pitchFamily="34" charset="0"/>
              <a:buChar char="•"/>
            </a:pPr>
            <a:r>
              <a:rPr lang="fr-FR" dirty="0" smtClean="0"/>
              <a:t>La perte de l’intimité du </a:t>
            </a:r>
            <a:r>
              <a:rPr lang="fr-FR" dirty="0"/>
              <a:t>logement (vu par un tiers) </a:t>
            </a:r>
            <a:endParaRPr lang="fr-FR" dirty="0" smtClean="0"/>
          </a:p>
          <a:p>
            <a:pPr marL="668700" lvl="2" indent="-342900">
              <a:buFont typeface="Arial" panose="020B0604020202020204" pitchFamily="34" charset="0"/>
              <a:buChar char="•"/>
            </a:pPr>
            <a:r>
              <a:rPr lang="fr-FR" dirty="0" smtClean="0"/>
              <a:t>La dégradation </a:t>
            </a:r>
            <a:r>
              <a:rPr lang="fr-FR" dirty="0"/>
              <a:t>des conditions acoustiques (bruits des nouveaux résidents, caisse de résonnance, perte du paysage sonore…).</a:t>
            </a:r>
          </a:p>
          <a:p>
            <a:pPr marL="0" indent="0">
              <a:buNone/>
            </a:pPr>
            <a:endParaRPr lang="fr-FR" dirty="0"/>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42486" y="1527175"/>
            <a:ext cx="2839204" cy="3285365"/>
          </a:xfrm>
          <a:prstGeom prst="rect">
            <a:avLst/>
          </a:prstGeom>
          <a:noFill/>
          <a:ln>
            <a:noFill/>
          </a:ln>
          <a:extLst>
            <a:ext uri="{53640926-AAD7-44D8-BBD7-CCE9431645EC}">
              <a14:shadowObscured xmlns:a14="http://schemas.microsoft.com/office/drawing/2010/main"/>
            </a:ext>
          </a:extLst>
        </p:spPr>
      </p:pic>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2881690" y="3393603"/>
            <a:ext cx="2595845" cy="30014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1040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préservation du rapport au paysage :</a:t>
            </a:r>
          </a:p>
          <a:p>
            <a:endParaRPr lang="fr-FR" dirty="0"/>
          </a:p>
        </p:txBody>
      </p:sp>
      <p:sp>
        <p:nvSpPr>
          <p:cNvPr id="3" name="Espace réservé du texte 2"/>
          <p:cNvSpPr>
            <a:spLocks noGrp="1"/>
          </p:cNvSpPr>
          <p:nvPr>
            <p:ph type="body" sz="quarter" idx="11"/>
          </p:nvPr>
        </p:nvSpPr>
        <p:spPr>
          <a:xfrm>
            <a:off x="0" y="4509120"/>
            <a:ext cx="8802688" cy="1829308"/>
          </a:xfrm>
        </p:spPr>
        <p:txBody>
          <a:bodyPr/>
          <a:lstStyle/>
          <a:p>
            <a:r>
              <a:rPr lang="fr-FR" dirty="0"/>
              <a:t>La perte d’une vue qui contribue un rattachement à l’environnement, outre la perte de valeur du bien constitue une perte de repère pour l’habitant </a:t>
            </a:r>
            <a:r>
              <a:rPr lang="fr-FR" dirty="0" smtClean="0"/>
              <a:t> </a:t>
            </a:r>
          </a:p>
          <a:p>
            <a:pPr marL="668700" lvl="2" indent="-342900">
              <a:buFont typeface="Arial" panose="020B0604020202020204" pitchFamily="34" charset="0"/>
              <a:buChar char="•"/>
            </a:pPr>
            <a:r>
              <a:rPr lang="fr-FR" dirty="0" smtClean="0"/>
              <a:t>ne </a:t>
            </a:r>
            <a:r>
              <a:rPr lang="fr-FR" dirty="0"/>
              <a:t>pas capter les qualités d’un site au seul profit des nouvelles constructions au détriment des actuels résidents</a:t>
            </a:r>
            <a:r>
              <a:rPr lang="fr-FR" dirty="0" smtClean="0"/>
              <a:t>.</a:t>
            </a:r>
            <a:endParaRPr lang="fr-FR" dirty="0"/>
          </a:p>
        </p:txBody>
      </p:sp>
      <p:pic>
        <p:nvPicPr>
          <p:cNvPr id="6" name="Imag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116505" y="1673805"/>
            <a:ext cx="8837345" cy="2700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9027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déclinaison progressive du rapport à l’environnement </a:t>
            </a:r>
            <a:r>
              <a:rPr lang="fr-FR" dirty="0" smtClean="0"/>
              <a:t>:</a:t>
            </a:r>
            <a:endParaRPr lang="fr-FR" dirty="0"/>
          </a:p>
        </p:txBody>
      </p:sp>
      <p:sp>
        <p:nvSpPr>
          <p:cNvPr id="3" name="Espace réservé du texte 2"/>
          <p:cNvSpPr>
            <a:spLocks noGrp="1"/>
          </p:cNvSpPr>
          <p:nvPr>
            <p:ph type="body" sz="quarter" idx="11"/>
          </p:nvPr>
        </p:nvSpPr>
        <p:spPr>
          <a:xfrm>
            <a:off x="0" y="1763815"/>
            <a:ext cx="8802688" cy="1665185"/>
          </a:xfrm>
        </p:spPr>
        <p:txBody>
          <a:bodyPr/>
          <a:lstStyle/>
          <a:p>
            <a:r>
              <a:rPr lang="fr-FR" dirty="0"/>
              <a:t>Il s’agit de distinguer une étude capacitaire rendant possible théoriquement le développement d’un site et la nature de ses rattachements périphériques dont il s’agira de prendre en charge l’identité et la cohérence</a:t>
            </a:r>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rot="10800000">
            <a:off x="1556665" y="3665640"/>
            <a:ext cx="2565286" cy="2835315"/>
          </a:xfrm>
          <a:prstGeom prst="rect">
            <a:avLst/>
          </a:prstGeom>
          <a:noFill/>
          <a:ln>
            <a:noFill/>
          </a:ln>
          <a:extLst>
            <a:ext uri="{53640926-AAD7-44D8-BBD7-CCE9431645EC}">
              <a14:shadowObscured xmlns:a14="http://schemas.microsoft.com/office/drawing/2010/main"/>
            </a:ext>
          </a:extLst>
        </p:spPr>
      </p:pic>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rot="10800000">
            <a:off x="4752020" y="3519010"/>
            <a:ext cx="2656296" cy="28803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6431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L’amélioration programmée de l’existant :</a:t>
            </a:r>
          </a:p>
          <a:p>
            <a:endParaRPr lang="fr-FR" dirty="0"/>
          </a:p>
        </p:txBody>
      </p:sp>
      <p:sp>
        <p:nvSpPr>
          <p:cNvPr id="3" name="Espace réservé du texte 2"/>
          <p:cNvSpPr>
            <a:spLocks noGrp="1"/>
          </p:cNvSpPr>
          <p:nvPr>
            <p:ph type="body" sz="quarter" idx="11"/>
          </p:nvPr>
        </p:nvSpPr>
        <p:spPr>
          <a:xfrm>
            <a:off x="0" y="1898830"/>
            <a:ext cx="8802688" cy="4439598"/>
          </a:xfrm>
        </p:spPr>
        <p:txBody>
          <a:bodyPr/>
          <a:lstStyle/>
          <a:p>
            <a:r>
              <a:rPr lang="fr-FR" dirty="0"/>
              <a:t>Cette amélioration doit être l’objet de débats avec les destinataires pour qu’ils entrent dans une négociation, priorisations, compromis. Elle peut être d’ordre </a:t>
            </a:r>
            <a:r>
              <a:rPr lang="fr-FR" dirty="0" smtClean="0"/>
              <a:t>:</a:t>
            </a:r>
            <a:endParaRPr lang="fr-FR" dirty="0"/>
          </a:p>
          <a:p>
            <a:pPr marL="668700" lvl="2" indent="-342900">
              <a:buFont typeface="Arial" panose="020B0604020202020204" pitchFamily="34" charset="0"/>
              <a:buChar char="•"/>
            </a:pPr>
            <a:r>
              <a:rPr lang="fr-FR" dirty="0"/>
              <a:t>Fonctionnel (stationnements, contrôle des accès), </a:t>
            </a:r>
          </a:p>
          <a:p>
            <a:pPr marL="668700" lvl="2" indent="-342900">
              <a:buFont typeface="Arial" panose="020B0604020202020204" pitchFamily="34" charset="0"/>
              <a:buChar char="•"/>
            </a:pPr>
            <a:r>
              <a:rPr lang="fr-FR" dirty="0"/>
              <a:t>Technique (isolation thermique, menuiseries, PC…), </a:t>
            </a:r>
          </a:p>
          <a:p>
            <a:pPr marL="668700" lvl="2" indent="-342900">
              <a:buFont typeface="Arial" panose="020B0604020202020204" pitchFamily="34" charset="0"/>
              <a:buChar char="•"/>
            </a:pPr>
            <a:r>
              <a:rPr lang="fr-FR" dirty="0"/>
              <a:t>De gestion (entretien des espaces extérieurs, organisation des collectes…), </a:t>
            </a:r>
          </a:p>
          <a:p>
            <a:pPr marL="668700" lvl="2" indent="-342900">
              <a:buFont typeface="Arial" panose="020B0604020202020204" pitchFamily="34" charset="0"/>
              <a:buChar char="•"/>
            </a:pPr>
            <a:r>
              <a:rPr lang="fr-FR" dirty="0"/>
              <a:t>De sureté (requalification – occupation de secteurs pénalisants ),</a:t>
            </a:r>
          </a:p>
          <a:p>
            <a:pPr marL="668700" lvl="2" indent="-342900">
              <a:buFont typeface="Arial" panose="020B0604020202020204" pitchFamily="34" charset="0"/>
              <a:buChar char="•"/>
            </a:pPr>
            <a:r>
              <a:rPr lang="fr-FR" dirty="0"/>
              <a:t>D’image et de performance … </a:t>
            </a:r>
          </a:p>
          <a:p>
            <a:endParaRPr lang="fr-FR" dirty="0"/>
          </a:p>
        </p:txBody>
      </p:sp>
    </p:spTree>
    <p:extLst>
      <p:ext uri="{BB962C8B-B14F-4D97-AF65-F5344CB8AC3E}">
        <p14:creationId xmlns:p14="http://schemas.microsoft.com/office/powerpoint/2010/main" val="1690438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ormAutofit fontScale="85000" lnSpcReduction="20000"/>
          </a:bodyPr>
          <a:lstStyle/>
          <a:p>
            <a:r>
              <a:rPr lang="fr-FR" dirty="0"/>
              <a:t>Les clés de réussite de l’exploitation des gisements </a:t>
            </a:r>
            <a:r>
              <a:rPr lang="fr-FR" dirty="0" smtClean="0"/>
              <a:t>repérés</a:t>
            </a:r>
          </a:p>
          <a:p>
            <a:endParaRPr lang="fr-FR" dirty="0" smtClean="0"/>
          </a:p>
          <a:p>
            <a:pPr marL="1554480" lvl="1" indent="-914400">
              <a:buFont typeface="+mj-lt"/>
              <a:buAutoNum type="alphaUcPeriod" startAt="2"/>
            </a:pPr>
            <a:r>
              <a:rPr lang="fr-FR" dirty="0"/>
              <a:t>Préparer un contexte favorable pour les constructions </a:t>
            </a:r>
            <a:r>
              <a:rPr lang="fr-FR" dirty="0" smtClean="0"/>
              <a:t>futures.</a:t>
            </a:r>
            <a:r>
              <a:rPr lang="fr-FR" dirty="0"/>
              <a:t/>
            </a:r>
            <a:br>
              <a:rPr lang="fr-FR" dirty="0"/>
            </a:br>
            <a:endParaRPr lang="fr-FR" dirty="0"/>
          </a:p>
        </p:txBody>
      </p:sp>
    </p:spTree>
    <p:extLst>
      <p:ext uri="{BB962C8B-B14F-4D97-AF65-F5344CB8AC3E}">
        <p14:creationId xmlns:p14="http://schemas.microsoft.com/office/powerpoint/2010/main" val="3487348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70000" lnSpcReduction="20000"/>
          </a:bodyPr>
          <a:lstStyle/>
          <a:p>
            <a:r>
              <a:rPr lang="fr-FR" dirty="0"/>
              <a:t>Configurer un environnement attractif pour les nouveaux lots en s’appuyant sur le développement des qualités du contexte : </a:t>
            </a:r>
          </a:p>
          <a:p>
            <a:endParaRPr lang="fr-FR" dirty="0"/>
          </a:p>
        </p:txBody>
      </p:sp>
      <p:sp>
        <p:nvSpPr>
          <p:cNvPr id="3" name="Espace réservé du texte 2"/>
          <p:cNvSpPr>
            <a:spLocks noGrp="1"/>
          </p:cNvSpPr>
          <p:nvPr>
            <p:ph type="body" sz="quarter" idx="11"/>
          </p:nvPr>
        </p:nvSpPr>
        <p:spPr>
          <a:xfrm>
            <a:off x="431540" y="4042691"/>
            <a:ext cx="8596172" cy="2189348"/>
          </a:xfrm>
        </p:spPr>
        <p:txBody>
          <a:bodyPr/>
          <a:lstStyle/>
          <a:p>
            <a:r>
              <a:rPr lang="fr-FR" dirty="0"/>
              <a:t>Les immeubles existants </a:t>
            </a:r>
            <a:r>
              <a:rPr lang="fr-FR" dirty="0" smtClean="0"/>
              <a:t>peuvent </a:t>
            </a:r>
            <a:r>
              <a:rPr lang="fr-FR" dirty="0"/>
              <a:t>plus ou moins favorablement accueillir des constructions nouvelles. </a:t>
            </a:r>
          </a:p>
          <a:p>
            <a:pPr marL="668700" lvl="2" indent="-342900">
              <a:buFont typeface="Arial" panose="020B0604020202020204" pitchFamily="34" charset="0"/>
              <a:buChar char="•"/>
            </a:pPr>
            <a:r>
              <a:rPr lang="fr-FR" dirty="0" smtClean="0"/>
              <a:t>Il </a:t>
            </a:r>
            <a:r>
              <a:rPr lang="fr-FR" dirty="0"/>
              <a:t>s’agira de s’adosser à </a:t>
            </a:r>
            <a:r>
              <a:rPr lang="fr-FR" dirty="0" smtClean="0"/>
              <a:t>des qualités existantes. </a:t>
            </a:r>
            <a:endParaRPr lang="fr-FR" dirty="0"/>
          </a:p>
          <a:p>
            <a:pPr marL="668700" lvl="2" indent="-342900">
              <a:buFont typeface="Arial" panose="020B0604020202020204" pitchFamily="34" charset="0"/>
              <a:buChar char="•"/>
            </a:pPr>
            <a:r>
              <a:rPr lang="fr-FR" dirty="0" smtClean="0"/>
              <a:t>Requalifier le cadre </a:t>
            </a:r>
            <a:r>
              <a:rPr lang="fr-FR" dirty="0"/>
              <a:t>dans lequel va s’insérer la nouvelle opération </a:t>
            </a:r>
            <a:endParaRPr lang="fr-FR" dirty="0" smtClean="0"/>
          </a:p>
          <a:p>
            <a:pPr marL="394380" lvl="1" indent="-342900">
              <a:buFont typeface="Arial" panose="020B0604020202020204" pitchFamily="34" charset="0"/>
              <a:buChar char="•"/>
            </a:pPr>
            <a:endParaRPr lang="fr-FR" dirty="0"/>
          </a:p>
          <a:p>
            <a:pPr marL="394380" lvl="1" indent="-342900">
              <a:buFont typeface="Arial" panose="020B0604020202020204" pitchFamily="34" charset="0"/>
              <a:buChar char="•"/>
            </a:pPr>
            <a:r>
              <a:rPr lang="fr-FR" dirty="0" smtClean="0"/>
              <a:t>Une </a:t>
            </a:r>
            <a:r>
              <a:rPr lang="fr-FR" dirty="0"/>
              <a:t>attention particulière sera portée à ne pas générer un décrochement du patrimoine existant.</a:t>
            </a:r>
          </a:p>
          <a:p>
            <a:endParaRPr lang="fr-FR" dirty="0"/>
          </a:p>
        </p:txBody>
      </p:sp>
      <p:pic>
        <p:nvPicPr>
          <p:cNvPr id="4" name="Image 3"/>
          <p:cNvPicPr/>
          <p:nvPr/>
        </p:nvPicPr>
        <p:blipFill>
          <a:blip r:embed="rId2" cstate="print">
            <a:extLst>
              <a:ext uri="{28A0092B-C50C-407E-A947-70E740481C1C}">
                <a14:useLocalDpi xmlns:a14="http://schemas.microsoft.com/office/drawing/2010/main" val="0"/>
              </a:ext>
            </a:extLst>
          </a:blip>
          <a:stretch>
            <a:fillRect/>
          </a:stretch>
        </p:blipFill>
        <p:spPr bwMode="auto">
          <a:xfrm>
            <a:off x="926595" y="1639362"/>
            <a:ext cx="7110790" cy="22911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1569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a:bodyPr>
          <a:lstStyle/>
          <a:p>
            <a:r>
              <a:rPr lang="fr-FR" dirty="0" smtClean="0"/>
              <a:t>Concevoir </a:t>
            </a:r>
            <a:r>
              <a:rPr lang="fr-FR" dirty="0"/>
              <a:t>une « densification </a:t>
            </a:r>
            <a:r>
              <a:rPr lang="fr-FR" dirty="0" err="1"/>
              <a:t>urbanisante</a:t>
            </a:r>
            <a:r>
              <a:rPr lang="fr-FR" dirty="0"/>
              <a:t> » : </a:t>
            </a:r>
          </a:p>
        </p:txBody>
      </p:sp>
      <p:sp>
        <p:nvSpPr>
          <p:cNvPr id="3" name="Espace réservé du texte 2"/>
          <p:cNvSpPr>
            <a:spLocks noGrp="1"/>
          </p:cNvSpPr>
          <p:nvPr>
            <p:ph type="body" sz="quarter" idx="11"/>
          </p:nvPr>
        </p:nvSpPr>
        <p:spPr>
          <a:xfrm>
            <a:off x="3311859" y="1763815"/>
            <a:ext cx="5625625" cy="4574613"/>
          </a:xfrm>
        </p:spPr>
        <p:txBody>
          <a:bodyPr/>
          <a:lstStyle/>
          <a:p>
            <a:r>
              <a:rPr lang="fr-FR" dirty="0"/>
              <a:t>Des constructions neuves peuvent réinscrire un patrimoine ancien </a:t>
            </a:r>
            <a:r>
              <a:rPr lang="fr-FR" dirty="0" smtClean="0"/>
              <a:t>dans </a:t>
            </a:r>
            <a:r>
              <a:rPr lang="fr-FR" dirty="0"/>
              <a:t>un contexte urbain, ce qui est valorisant à la fois pour les futurs résidents et pour les anciens bénéficiant d’un changement d’image positif.</a:t>
            </a:r>
          </a:p>
          <a:p>
            <a:pPr marL="668700" lvl="2" indent="-342900">
              <a:buFont typeface="Arial" panose="020B0604020202020204" pitchFamily="34" charset="0"/>
              <a:buChar char="•"/>
            </a:pPr>
            <a:r>
              <a:rPr lang="fr-FR" dirty="0"/>
              <a:t>Parallèlement, un développement qualitatif (square, école…) peut également être de nature à accompagner positivement le projet.</a:t>
            </a:r>
          </a:p>
          <a:p>
            <a:pPr marL="0" indent="0">
              <a:buNone/>
            </a:pPr>
            <a:endParaRPr lang="fr-FR" dirty="0"/>
          </a:p>
        </p:txBody>
      </p:sp>
      <p:pic>
        <p:nvPicPr>
          <p:cNvPr id="4" name="Image 3"/>
          <p:cNvPicPr/>
          <p:nvPr/>
        </p:nvPicPr>
        <p:blipFill rotWithShape="1">
          <a:blip r:embed="rId2" cstate="print">
            <a:extLst>
              <a:ext uri="{28A0092B-C50C-407E-A947-70E740481C1C}">
                <a14:useLocalDpi xmlns:a14="http://schemas.microsoft.com/office/drawing/2010/main" val="0"/>
              </a:ext>
            </a:extLst>
          </a:blip>
          <a:srcRect/>
          <a:stretch/>
        </p:blipFill>
        <p:spPr bwMode="auto">
          <a:xfrm>
            <a:off x="656558" y="1679787"/>
            <a:ext cx="2528682" cy="2205245"/>
          </a:xfrm>
          <a:prstGeom prst="rect">
            <a:avLst/>
          </a:prstGeom>
          <a:noFill/>
          <a:ln>
            <a:noFill/>
          </a:ln>
          <a:extLst>
            <a:ext uri="{53640926-AAD7-44D8-BBD7-CCE9431645EC}">
              <a14:shadowObscured xmlns:a14="http://schemas.microsoft.com/office/drawing/2010/main"/>
            </a:ext>
          </a:extLst>
        </p:spPr>
      </p:pic>
      <p:pic>
        <p:nvPicPr>
          <p:cNvPr id="5" name="Image 4"/>
          <p:cNvPicPr/>
          <p:nvPr/>
        </p:nvPicPr>
        <p:blipFill rotWithShape="1">
          <a:blip r:embed="rId3" cstate="print">
            <a:extLst>
              <a:ext uri="{28A0092B-C50C-407E-A947-70E740481C1C}">
                <a14:useLocalDpi xmlns:a14="http://schemas.microsoft.com/office/drawing/2010/main" val="0"/>
              </a:ext>
            </a:extLst>
          </a:blip>
          <a:srcRect/>
          <a:stretch/>
        </p:blipFill>
        <p:spPr bwMode="auto">
          <a:xfrm>
            <a:off x="400912" y="4037645"/>
            <a:ext cx="2784328" cy="232027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6808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85000" lnSpcReduction="20000"/>
          </a:bodyPr>
          <a:lstStyle/>
          <a:p>
            <a:r>
              <a:rPr lang="fr-FR" dirty="0" smtClean="0"/>
              <a:t>Eviter de consommer </a:t>
            </a:r>
            <a:r>
              <a:rPr lang="fr-FR" dirty="0"/>
              <a:t>sous-</a:t>
            </a:r>
            <a:r>
              <a:rPr lang="fr-FR" dirty="0" err="1"/>
              <a:t>densitairement</a:t>
            </a:r>
            <a:r>
              <a:rPr lang="fr-FR" dirty="0"/>
              <a:t> des secteurs à terme très attractifs :</a:t>
            </a:r>
          </a:p>
        </p:txBody>
      </p:sp>
      <p:sp>
        <p:nvSpPr>
          <p:cNvPr id="3" name="Espace réservé du texte 2"/>
          <p:cNvSpPr>
            <a:spLocks noGrp="1"/>
          </p:cNvSpPr>
          <p:nvPr>
            <p:ph type="body" sz="quarter" idx="11"/>
          </p:nvPr>
        </p:nvSpPr>
        <p:spPr>
          <a:xfrm>
            <a:off x="0" y="1763815"/>
            <a:ext cx="8892480" cy="4574613"/>
          </a:xfrm>
        </p:spPr>
        <p:txBody>
          <a:bodyPr/>
          <a:lstStyle/>
          <a:p>
            <a:r>
              <a:rPr lang="fr-FR" dirty="0"/>
              <a:t>La réalisation d’un nombre limité de logements dans une résidence dont l’environnement est de nature à évoluer positivement doit être référé au nombre de logements qu’il serait possible d’y construire à </a:t>
            </a:r>
            <a:r>
              <a:rPr lang="fr-FR" dirty="0" smtClean="0"/>
              <a:t>terme </a:t>
            </a:r>
            <a:r>
              <a:rPr lang="fr-FR" dirty="0"/>
              <a:t>:</a:t>
            </a:r>
          </a:p>
          <a:p>
            <a:pPr marL="668700" lvl="2" indent="-342900">
              <a:buFont typeface="Arial" panose="020B0604020202020204" pitchFamily="34" charset="0"/>
              <a:buChar char="•"/>
            </a:pPr>
            <a:endParaRPr lang="fr-FR" dirty="0" smtClean="0"/>
          </a:p>
          <a:p>
            <a:pPr marL="668700" lvl="2" indent="-342900">
              <a:buFont typeface="Arial" panose="020B0604020202020204" pitchFamily="34" charset="0"/>
              <a:buChar char="•"/>
            </a:pPr>
            <a:r>
              <a:rPr lang="fr-FR" dirty="0" smtClean="0"/>
              <a:t>soit </a:t>
            </a:r>
            <a:r>
              <a:rPr lang="fr-FR" dirty="0"/>
              <a:t>en différant l’opération,</a:t>
            </a:r>
          </a:p>
          <a:p>
            <a:pPr marL="668700" lvl="2" indent="-342900">
              <a:buFont typeface="Arial" panose="020B0604020202020204" pitchFamily="34" charset="0"/>
              <a:buChar char="•"/>
            </a:pPr>
            <a:r>
              <a:rPr lang="fr-FR" dirty="0" smtClean="0"/>
              <a:t>soit </a:t>
            </a:r>
            <a:r>
              <a:rPr lang="fr-FR" dirty="0"/>
              <a:t>en n’occupant pas de parcelles qui gèleraient des terrains à </a:t>
            </a:r>
            <a:r>
              <a:rPr lang="fr-FR" dirty="0" smtClean="0"/>
              <a:t>l’avenir</a:t>
            </a:r>
            <a:r>
              <a:rPr lang="fr-FR" dirty="0"/>
              <a:t>, empêchant la démolition-reconstruction de l’existant.</a:t>
            </a:r>
          </a:p>
          <a:p>
            <a:endParaRPr lang="fr-FR" dirty="0"/>
          </a:p>
        </p:txBody>
      </p:sp>
    </p:spTree>
    <p:extLst>
      <p:ext uri="{BB962C8B-B14F-4D97-AF65-F5344CB8AC3E}">
        <p14:creationId xmlns:p14="http://schemas.microsoft.com/office/powerpoint/2010/main" val="2744309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85000" lnSpcReduction="20000"/>
          </a:bodyPr>
          <a:lstStyle/>
          <a:p>
            <a:r>
              <a:rPr lang="fr-FR" dirty="0"/>
              <a:t>Le développement de l’histoire positive commune de l’évolution d’un lieu :</a:t>
            </a:r>
          </a:p>
          <a:p>
            <a:endParaRPr lang="fr-FR" dirty="0"/>
          </a:p>
        </p:txBody>
      </p:sp>
      <p:sp>
        <p:nvSpPr>
          <p:cNvPr id="3" name="Espace réservé du texte 2"/>
          <p:cNvSpPr>
            <a:spLocks noGrp="1"/>
          </p:cNvSpPr>
          <p:nvPr>
            <p:ph type="body" sz="quarter" idx="11"/>
          </p:nvPr>
        </p:nvSpPr>
        <p:spPr>
          <a:xfrm>
            <a:off x="3581890" y="1763815"/>
            <a:ext cx="5220798" cy="4574613"/>
          </a:xfrm>
        </p:spPr>
        <p:txBody>
          <a:bodyPr/>
          <a:lstStyle/>
          <a:p>
            <a:r>
              <a:rPr lang="fr-FR" dirty="0"/>
              <a:t>Cette narration de l’évolution positive doit être porteuse de sens pour les habitants actuels et futurs ainsi que pour les riverains, et doit permettre de se projeter vers l’avenir en montrant comment on : </a:t>
            </a:r>
          </a:p>
          <a:p>
            <a:pPr marL="668700" lvl="2" indent="-342900">
              <a:buFont typeface="Arial" panose="020B0604020202020204" pitchFamily="34" charset="0"/>
              <a:buChar char="•"/>
            </a:pPr>
            <a:r>
              <a:rPr lang="fr-FR" dirty="0"/>
              <a:t>Retrouve des valeurs urbaines positives par des éléments de son histoire, remis en scène,</a:t>
            </a:r>
          </a:p>
          <a:p>
            <a:pPr marL="668700" lvl="2" indent="-342900">
              <a:buFont typeface="Arial" panose="020B0604020202020204" pitchFamily="34" charset="0"/>
              <a:buChar char="•"/>
            </a:pPr>
            <a:r>
              <a:rPr lang="fr-FR" dirty="0"/>
              <a:t>Rénove et développe des pôles de vie. </a:t>
            </a:r>
          </a:p>
          <a:p>
            <a:endParaRPr lang="fr-FR" dirty="0"/>
          </a:p>
        </p:txBody>
      </p:sp>
      <p:pic>
        <p:nvPicPr>
          <p:cNvPr id="5" name="4 Marcador de contenido" descr="pers 7 démol.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611560" y="1776276"/>
            <a:ext cx="3218882" cy="2294745"/>
          </a:xfrm>
          <a:prstGeom prst="rect">
            <a:avLst/>
          </a:prstGeom>
          <a:noFill/>
          <a:ln>
            <a:noFill/>
          </a:ln>
          <a:extLst>
            <a:ext uri="{53640926-AAD7-44D8-BBD7-CCE9431645EC}">
              <a14:shadowObscured xmlns:a14="http://schemas.microsoft.com/office/drawing/2010/main"/>
            </a:ext>
          </a:extLst>
        </p:spPr>
      </p:pic>
      <p:pic>
        <p:nvPicPr>
          <p:cNvPr id="6" name="4 Marcador de contenido" descr="pers 7 projet.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611560" y="4307661"/>
            <a:ext cx="3210253" cy="22619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240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Gisements</a:t>
            </a:r>
          </a:p>
        </p:txBody>
      </p:sp>
      <p:sp>
        <p:nvSpPr>
          <p:cNvPr id="3" name="Espace réservé du texte 2"/>
          <p:cNvSpPr>
            <a:spLocks noGrp="1"/>
          </p:cNvSpPr>
          <p:nvPr>
            <p:ph type="body" sz="quarter" idx="11"/>
          </p:nvPr>
        </p:nvSpPr>
        <p:spPr>
          <a:xfrm>
            <a:off x="161510" y="1628800"/>
            <a:ext cx="8802688" cy="4574613"/>
          </a:xfrm>
        </p:spPr>
        <p:txBody>
          <a:bodyPr/>
          <a:lstStyle/>
          <a:p>
            <a:r>
              <a:rPr lang="fr-FR" dirty="0"/>
              <a:t>Le terme de gisement renvoie au fait </a:t>
            </a:r>
            <a:r>
              <a:rPr lang="fr-FR" b="1" dirty="0"/>
              <a:t>qu’il va être nécessaire de travailler pour pouvoir exploiter cette ressource</a:t>
            </a:r>
            <a:r>
              <a:rPr lang="fr-FR" dirty="0" smtClean="0"/>
              <a:t>.</a:t>
            </a:r>
          </a:p>
          <a:p>
            <a:endParaRPr lang="fr-FR" dirty="0"/>
          </a:p>
          <a:p>
            <a:pPr marL="0" indent="0">
              <a:buNone/>
            </a:pPr>
            <a:endParaRPr lang="fr-FR" dirty="0"/>
          </a:p>
          <a:p>
            <a:r>
              <a:rPr lang="fr-FR" dirty="0"/>
              <a:t>Cette exploitation a été déclinée au travers de nombreux </a:t>
            </a:r>
            <a:r>
              <a:rPr lang="fr-FR" dirty="0" smtClean="0"/>
              <a:t>exemples. </a:t>
            </a:r>
          </a:p>
          <a:p>
            <a:pPr lvl="1"/>
            <a:r>
              <a:rPr lang="fr-FR" dirty="0" smtClean="0"/>
              <a:t>Qui répondent spécifiquement à un contexte mais…  </a:t>
            </a:r>
          </a:p>
          <a:p>
            <a:pPr lvl="1"/>
            <a:r>
              <a:rPr lang="fr-FR" dirty="0" smtClean="0"/>
              <a:t>… qui dessinent un ensemble de bonnes pratiques éclairant des potentiels de densification et différentes clés de réussite pour mener à bien ces opérations.</a:t>
            </a:r>
          </a:p>
          <a:p>
            <a:r>
              <a:rPr lang="fr-FR" dirty="0" smtClean="0"/>
              <a:t>C’est </a:t>
            </a:r>
            <a:r>
              <a:rPr lang="fr-FR" dirty="0"/>
              <a:t>de cette exploration et de ses enseignements dont nous allons rendre ici compte. </a:t>
            </a:r>
          </a:p>
          <a:p>
            <a:endParaRPr lang="fr-FR" dirty="0"/>
          </a:p>
        </p:txBody>
      </p:sp>
      <p:sp>
        <p:nvSpPr>
          <p:cNvPr id="4" name="Espace réservé du texte 3"/>
          <p:cNvSpPr>
            <a:spLocks noGrp="1"/>
          </p:cNvSpPr>
          <p:nvPr>
            <p:ph type="body" sz="quarter" idx="12"/>
          </p:nvPr>
        </p:nvSpPr>
        <p:spPr/>
        <p:txBody>
          <a:bodyPr/>
          <a:lstStyle/>
          <a:p>
            <a:r>
              <a:rPr lang="fr-FR" dirty="0"/>
              <a:t>Dimensions appliquées</a:t>
            </a:r>
          </a:p>
        </p:txBody>
      </p:sp>
    </p:spTree>
    <p:extLst>
      <p:ext uri="{BB962C8B-B14F-4D97-AF65-F5344CB8AC3E}">
        <p14:creationId xmlns:p14="http://schemas.microsoft.com/office/powerpoint/2010/main" val="3071418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85000" lnSpcReduction="10000"/>
          </a:bodyPr>
          <a:lstStyle/>
          <a:p>
            <a:r>
              <a:rPr lang="fr-FR" dirty="0"/>
              <a:t>Créer les conditions de stabilisation politique des opérations :</a:t>
            </a:r>
          </a:p>
          <a:p>
            <a:endParaRPr lang="fr-FR" dirty="0"/>
          </a:p>
        </p:txBody>
      </p:sp>
      <p:sp>
        <p:nvSpPr>
          <p:cNvPr id="3" name="Espace réservé du texte 2"/>
          <p:cNvSpPr>
            <a:spLocks noGrp="1"/>
          </p:cNvSpPr>
          <p:nvPr>
            <p:ph type="body" sz="quarter" idx="11"/>
          </p:nvPr>
        </p:nvSpPr>
        <p:spPr/>
        <p:txBody>
          <a:bodyPr/>
          <a:lstStyle/>
          <a:p>
            <a:r>
              <a:rPr lang="fr-FR" dirty="0"/>
              <a:t>Il s’agira également de stabiliser le processus de densification s’il se déploie sur des temps longs tout particulièrement </a:t>
            </a:r>
            <a:r>
              <a:rPr lang="fr-FR" dirty="0" smtClean="0"/>
              <a:t>:</a:t>
            </a:r>
          </a:p>
          <a:p>
            <a:pPr marL="0" indent="0">
              <a:buNone/>
            </a:pPr>
            <a:endParaRPr lang="fr-FR" dirty="0"/>
          </a:p>
          <a:p>
            <a:pPr marL="668700" lvl="2" indent="-342900">
              <a:buFont typeface="Arial" panose="020B0604020202020204" pitchFamily="34" charset="0"/>
              <a:buChar char="•"/>
            </a:pPr>
            <a:r>
              <a:rPr lang="fr-FR" dirty="0"/>
              <a:t>en impliquant les habitants tout au long du processus pour qu’ils deviennent soutien et non opposant au projet,</a:t>
            </a:r>
          </a:p>
          <a:p>
            <a:pPr marL="668700" lvl="2" indent="-342900">
              <a:buFont typeface="Arial" panose="020B0604020202020204" pitchFamily="34" charset="0"/>
              <a:buChar char="•"/>
            </a:pPr>
            <a:r>
              <a:rPr lang="fr-FR" dirty="0"/>
              <a:t>en développant des programmes ou des améliorations de l’habitat lié au projet de densification qui rendent difficiles de revenir sur les engagements pris. </a:t>
            </a:r>
          </a:p>
          <a:p>
            <a:endParaRPr lang="fr-FR" dirty="0"/>
          </a:p>
          <a:p>
            <a:endParaRPr lang="fr-FR" dirty="0"/>
          </a:p>
        </p:txBody>
      </p:sp>
    </p:spTree>
    <p:extLst>
      <p:ext uri="{BB962C8B-B14F-4D97-AF65-F5344CB8AC3E}">
        <p14:creationId xmlns:p14="http://schemas.microsoft.com/office/powerpoint/2010/main" val="3110184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normAutofit fontScale="85000" lnSpcReduction="20000"/>
          </a:bodyPr>
          <a:lstStyle/>
          <a:p>
            <a:r>
              <a:rPr lang="fr-FR" dirty="0"/>
              <a:t>Les clés de réussite de l’exploitation des gisements </a:t>
            </a:r>
            <a:r>
              <a:rPr lang="fr-FR" dirty="0" smtClean="0"/>
              <a:t>repérés</a:t>
            </a:r>
          </a:p>
          <a:p>
            <a:endParaRPr lang="fr-FR" dirty="0" smtClean="0"/>
          </a:p>
          <a:p>
            <a:pPr marL="1554480" lvl="1" indent="-914400">
              <a:buFont typeface="+mj-lt"/>
              <a:buAutoNum type="alphaUcPeriod" startAt="3"/>
            </a:pPr>
            <a:r>
              <a:rPr lang="fr-FR" dirty="0"/>
              <a:t>Les </a:t>
            </a:r>
            <a:r>
              <a:rPr lang="fr-FR" dirty="0" smtClean="0"/>
              <a:t>partenariats</a:t>
            </a:r>
            <a:r>
              <a:rPr lang="fr-FR" dirty="0"/>
              <a:t/>
            </a:r>
            <a:br>
              <a:rPr lang="fr-FR" dirty="0"/>
            </a:br>
            <a:endParaRPr lang="fr-FR" dirty="0"/>
          </a:p>
        </p:txBody>
      </p:sp>
    </p:spTree>
    <p:extLst>
      <p:ext uri="{BB962C8B-B14F-4D97-AF65-F5344CB8AC3E}">
        <p14:creationId xmlns:p14="http://schemas.microsoft.com/office/powerpoint/2010/main" val="2910047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rmAutofit fontScale="77500" lnSpcReduction="20000"/>
          </a:bodyPr>
          <a:lstStyle/>
          <a:p>
            <a:r>
              <a:rPr lang="fr-FR" dirty="0"/>
              <a:t>Anticiper l’association des partenaires en fonction de la maîtrise partielle ou complète de la propriété foncière </a:t>
            </a:r>
            <a:r>
              <a:rPr lang="fr-FR" dirty="0" smtClean="0"/>
              <a:t>:</a:t>
            </a:r>
            <a:endParaRPr lang="fr-FR" dirty="0"/>
          </a:p>
        </p:txBody>
      </p:sp>
      <p:sp>
        <p:nvSpPr>
          <p:cNvPr id="3" name="Espace réservé du texte 2"/>
          <p:cNvSpPr>
            <a:spLocks noGrp="1"/>
          </p:cNvSpPr>
          <p:nvPr>
            <p:ph type="body" sz="quarter" idx="11"/>
          </p:nvPr>
        </p:nvSpPr>
        <p:spPr/>
        <p:txBody>
          <a:bodyPr>
            <a:normAutofit fontScale="92500" lnSpcReduction="10000"/>
          </a:bodyPr>
          <a:lstStyle/>
          <a:p>
            <a:r>
              <a:rPr lang="fr-FR" dirty="0"/>
              <a:t>On peut distinguer plusieurs familles d’opérations : </a:t>
            </a:r>
          </a:p>
          <a:p>
            <a:pPr marL="668700" lvl="2" indent="-342900">
              <a:buFont typeface="Arial" panose="020B0604020202020204" pitchFamily="34" charset="0"/>
              <a:buChar char="•"/>
            </a:pPr>
            <a:r>
              <a:rPr lang="fr-FR" dirty="0"/>
              <a:t>Celle où </a:t>
            </a:r>
            <a:r>
              <a:rPr lang="fr-FR" b="1" dirty="0"/>
              <a:t>le bailleur est seul </a:t>
            </a:r>
            <a:r>
              <a:rPr lang="fr-FR" dirty="0"/>
              <a:t>propriétaire des bâtiments et du sol </a:t>
            </a:r>
            <a:r>
              <a:rPr lang="fr-FR" dirty="0" smtClean="0"/>
              <a:t>qui nécessitera </a:t>
            </a:r>
            <a:r>
              <a:rPr lang="fr-FR" dirty="0"/>
              <a:t>uniquement un travail avec la ville. </a:t>
            </a:r>
          </a:p>
          <a:p>
            <a:pPr marL="668700" lvl="2" indent="-342900">
              <a:buFont typeface="Arial" panose="020B0604020202020204" pitchFamily="34" charset="0"/>
              <a:buChar char="•"/>
            </a:pPr>
            <a:endParaRPr lang="fr-FR" dirty="0"/>
          </a:p>
          <a:p>
            <a:pPr marL="668700" lvl="2" indent="-342900">
              <a:buFont typeface="Arial" panose="020B0604020202020204" pitchFamily="34" charset="0"/>
              <a:buChar char="•"/>
            </a:pPr>
            <a:r>
              <a:rPr lang="fr-FR" dirty="0"/>
              <a:t>Celle ou </a:t>
            </a:r>
            <a:r>
              <a:rPr lang="fr-FR" b="1" dirty="0"/>
              <a:t>le bailleur </a:t>
            </a:r>
            <a:r>
              <a:rPr lang="fr-FR" b="1" dirty="0" smtClean="0"/>
              <a:t>ne maîtrise pas le foncier </a:t>
            </a:r>
            <a:r>
              <a:rPr lang="fr-FR" dirty="0" smtClean="0"/>
              <a:t>parce </a:t>
            </a:r>
            <a:r>
              <a:rPr lang="fr-FR" dirty="0"/>
              <a:t>que le sol ne lui appartient pas (ville généralement) ou parce que l’emprise impacte un autre acteur (autre bailleur par </a:t>
            </a:r>
            <a:r>
              <a:rPr lang="fr-FR" dirty="0" smtClean="0"/>
              <a:t>exemple). Il </a:t>
            </a:r>
            <a:r>
              <a:rPr lang="fr-FR" dirty="0"/>
              <a:t>s’agira de composer plusieurs scénarios afin de choisir la configuration d’acteurs pertinentes à mobiliser.</a:t>
            </a:r>
          </a:p>
          <a:p>
            <a:pPr marL="1034460" lvl="3" indent="-342900">
              <a:buFont typeface="Arial" panose="020B0604020202020204" pitchFamily="34" charset="0"/>
              <a:buChar char="•"/>
            </a:pPr>
            <a:r>
              <a:rPr lang="fr-FR" dirty="0" smtClean="0"/>
              <a:t>Possibilité </a:t>
            </a:r>
            <a:r>
              <a:rPr lang="fr-FR" dirty="0"/>
              <a:t>et </a:t>
            </a:r>
            <a:r>
              <a:rPr lang="fr-FR" dirty="0" smtClean="0"/>
              <a:t>coût </a:t>
            </a:r>
            <a:r>
              <a:rPr lang="fr-FR" dirty="0"/>
              <a:t>d’acquisition du foncier sera à anticiper. </a:t>
            </a:r>
            <a:endParaRPr lang="fr-FR" dirty="0" smtClean="0"/>
          </a:p>
          <a:p>
            <a:pPr marL="1034460" lvl="3" indent="-342900">
              <a:buFont typeface="Arial" panose="020B0604020202020204" pitchFamily="34" charset="0"/>
              <a:buChar char="•"/>
            </a:pPr>
            <a:r>
              <a:rPr lang="fr-FR" dirty="0" smtClean="0"/>
              <a:t>Les </a:t>
            </a:r>
            <a:r>
              <a:rPr lang="fr-FR" dirty="0"/>
              <a:t>échanges fonciers peuvent être envisagés, </a:t>
            </a:r>
            <a:endParaRPr lang="fr-FR" dirty="0" smtClean="0"/>
          </a:p>
          <a:p>
            <a:pPr marL="1034460" lvl="3" indent="-342900">
              <a:buFont typeface="Arial" panose="020B0604020202020204" pitchFamily="34" charset="0"/>
              <a:buChar char="•"/>
            </a:pPr>
            <a:r>
              <a:rPr lang="fr-FR" dirty="0" smtClean="0"/>
              <a:t>Le </a:t>
            </a:r>
            <a:r>
              <a:rPr lang="fr-FR" dirty="0"/>
              <a:t>tracé et l’état des réseaux seront à intégrer dans le bilan.</a:t>
            </a:r>
          </a:p>
          <a:p>
            <a:pPr marL="668700" lvl="2" indent="-342900">
              <a:buFont typeface="Arial" panose="020B0604020202020204" pitchFamily="34" charset="0"/>
              <a:buChar char="•"/>
            </a:pPr>
            <a:endParaRPr lang="fr-FR" dirty="0"/>
          </a:p>
          <a:p>
            <a:pPr marL="668700" lvl="2" indent="-342900">
              <a:buFont typeface="Arial" panose="020B0604020202020204" pitchFamily="34" charset="0"/>
              <a:buChar char="•"/>
            </a:pPr>
            <a:r>
              <a:rPr lang="fr-FR" dirty="0"/>
              <a:t>Celle où </a:t>
            </a:r>
            <a:r>
              <a:rPr lang="fr-FR" b="1" dirty="0"/>
              <a:t>le bailleur est en copropriété</a:t>
            </a:r>
            <a:r>
              <a:rPr lang="fr-FR" dirty="0"/>
              <a:t> avec des propriétaires privés : l’association des copropriétaires est d’autant plus importante que la plupart des votes permettant une construction (cession de terrain ou de droit à construire par exemple) se prennent à l’article 26 de la double majorité. </a:t>
            </a:r>
          </a:p>
        </p:txBody>
      </p:sp>
    </p:spTree>
    <p:extLst>
      <p:ext uri="{BB962C8B-B14F-4D97-AF65-F5344CB8AC3E}">
        <p14:creationId xmlns:p14="http://schemas.microsoft.com/office/powerpoint/2010/main" val="441657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Les conditions de l’implication de la ville - agglomération </a:t>
            </a:r>
            <a:r>
              <a:rPr lang="fr-FR" dirty="0" smtClean="0"/>
              <a:t>:</a:t>
            </a:r>
            <a:endParaRPr lang="fr-FR" dirty="0"/>
          </a:p>
        </p:txBody>
      </p:sp>
      <p:sp>
        <p:nvSpPr>
          <p:cNvPr id="3" name="Espace réservé du texte 2"/>
          <p:cNvSpPr>
            <a:spLocks noGrp="1"/>
          </p:cNvSpPr>
          <p:nvPr>
            <p:ph type="body" sz="quarter" idx="11"/>
          </p:nvPr>
        </p:nvSpPr>
        <p:spPr/>
        <p:txBody>
          <a:bodyPr>
            <a:normAutofit fontScale="85000" lnSpcReduction="20000"/>
          </a:bodyPr>
          <a:lstStyle/>
          <a:p>
            <a:r>
              <a:rPr lang="fr-FR" dirty="0"/>
              <a:t>Il s’agit de mobiliser un partenariat avec la ville / agglomération et ses services pour rendre opérationnelle ces stratégies :</a:t>
            </a:r>
          </a:p>
          <a:p>
            <a:endParaRPr lang="fr-FR" dirty="0"/>
          </a:p>
          <a:p>
            <a:pPr marL="342900" indent="-342900">
              <a:buFont typeface="Arial" panose="020B0604020202020204" pitchFamily="34" charset="0"/>
              <a:buChar char="•"/>
            </a:pPr>
            <a:r>
              <a:rPr lang="fr-FR" dirty="0"/>
              <a:t>Pour ouvrir ces sites d’habitat social à la construction, une négociation est nécessaire soit :</a:t>
            </a:r>
          </a:p>
          <a:p>
            <a:pPr marL="668700" lvl="2" indent="-342900">
              <a:buFont typeface="Arial" panose="020B0604020202020204" pitchFamily="34" charset="0"/>
              <a:buChar char="•"/>
            </a:pPr>
            <a:r>
              <a:rPr lang="fr-FR" dirty="0"/>
              <a:t>La densification est prévue par les nouveaux règlements (notamment portés par les PLU d’Agglomération aux marchés tendus), ce qui simplifie le processus mais n’exonère pas des négociations avec la ville de référence,</a:t>
            </a:r>
          </a:p>
          <a:p>
            <a:pPr marL="668700" lvl="2" indent="-342900">
              <a:buFont typeface="Arial" panose="020B0604020202020204" pitchFamily="34" charset="0"/>
              <a:buChar char="•"/>
            </a:pPr>
            <a:r>
              <a:rPr lang="fr-FR" dirty="0"/>
              <a:t>Les documents d’urbanisme doivent être modifiés pour libérer de la SDP, ce qui nécessite un travail amont important des services et des élus qui pourront être </a:t>
            </a:r>
            <a:r>
              <a:rPr lang="fr-FR" dirty="0" smtClean="0"/>
              <a:t>amenés </a:t>
            </a:r>
            <a:r>
              <a:rPr lang="fr-FR" dirty="0"/>
              <a:t>à </a:t>
            </a:r>
            <a:r>
              <a:rPr lang="fr-FR" dirty="0" err="1"/>
              <a:t>co-porter</a:t>
            </a:r>
            <a:r>
              <a:rPr lang="fr-FR" dirty="0"/>
              <a:t> le projet devant la population</a:t>
            </a:r>
            <a:r>
              <a:rPr lang="fr-FR" dirty="0" smtClean="0"/>
              <a:t>.</a:t>
            </a:r>
          </a:p>
          <a:p>
            <a:pPr marL="668700" lvl="2" indent="-342900">
              <a:buFont typeface="Arial" panose="020B0604020202020204" pitchFamily="34" charset="0"/>
              <a:buChar char="•"/>
            </a:pPr>
            <a:r>
              <a:rPr lang="fr-FR" dirty="0" smtClean="0"/>
              <a:t>Modification des territoires et modes de gestion</a:t>
            </a:r>
            <a:endParaRPr lang="fr-FR" dirty="0"/>
          </a:p>
          <a:p>
            <a:endParaRPr lang="fr-FR" dirty="0"/>
          </a:p>
          <a:p>
            <a:pPr>
              <a:buFont typeface="Arial" panose="020B0604020202020204" pitchFamily="34" charset="0"/>
              <a:buChar char="•"/>
            </a:pPr>
            <a:r>
              <a:rPr lang="fr-FR" dirty="0"/>
              <a:t>Les raisons des partenaires de s’impliquer :</a:t>
            </a:r>
          </a:p>
          <a:p>
            <a:pPr marL="668700" lvl="2" indent="-342900">
              <a:buFont typeface="Arial" panose="020B0604020202020204" pitchFamily="34" charset="0"/>
              <a:buChar char="•"/>
            </a:pPr>
            <a:r>
              <a:rPr lang="fr-FR" dirty="0"/>
              <a:t>la ville peut s’investir car le bailleur en intervenant lui permet d’engager une transformation importante d’un quartier tout en mobilisant des fonds restreints, </a:t>
            </a:r>
          </a:p>
          <a:p>
            <a:pPr marL="668700" lvl="2" indent="-342900">
              <a:buFont typeface="Arial" panose="020B0604020202020204" pitchFamily="34" charset="0"/>
              <a:buChar char="•"/>
            </a:pPr>
            <a:r>
              <a:rPr lang="fr-FR" dirty="0"/>
              <a:t>La ville peut désirer diversifier / valoriser l’offre de logements sur le secteur,</a:t>
            </a:r>
          </a:p>
          <a:p>
            <a:pPr marL="668700" lvl="2" indent="-342900">
              <a:buFont typeface="Arial" panose="020B0604020202020204" pitchFamily="34" charset="0"/>
              <a:buChar char="•"/>
            </a:pPr>
            <a:r>
              <a:rPr lang="fr-FR" dirty="0"/>
              <a:t>L’implication de la ville peut être amplifiée en construisant un projet dont certaines interventions recoupent ses intérêts (réalisation d’une rue, d’un équipement…). </a:t>
            </a:r>
          </a:p>
          <a:p>
            <a:pPr marL="668700" lvl="2" indent="-342900">
              <a:buFont typeface="Arial" panose="020B0604020202020204" pitchFamily="34" charset="0"/>
              <a:buChar char="•"/>
            </a:pPr>
            <a:endParaRPr lang="fr-FR" dirty="0"/>
          </a:p>
        </p:txBody>
      </p:sp>
    </p:spTree>
    <p:extLst>
      <p:ext uri="{BB962C8B-B14F-4D97-AF65-F5344CB8AC3E}">
        <p14:creationId xmlns:p14="http://schemas.microsoft.com/office/powerpoint/2010/main" val="4261778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0"/>
          </p:nvPr>
        </p:nvSpPr>
        <p:spPr/>
        <p:txBody>
          <a:bodyPr>
            <a:normAutofit/>
          </a:bodyPr>
          <a:lstStyle/>
          <a:p>
            <a:r>
              <a:rPr lang="fr-FR" dirty="0" smtClean="0"/>
              <a:t>Présentation d’une opération </a:t>
            </a:r>
          </a:p>
          <a:p>
            <a:endParaRPr lang="fr-FR" dirty="0"/>
          </a:p>
          <a:p>
            <a:pPr marL="1325880" lvl="1" indent="-685800"/>
            <a:r>
              <a:rPr lang="fr-FR" dirty="0" smtClean="0">
                <a:solidFill>
                  <a:schemeClr val="bg1"/>
                </a:solidFill>
              </a:rPr>
              <a:t>ZAC Sorbiers –Saussaie à Chevilly-Larue</a:t>
            </a:r>
            <a:endParaRPr lang="fr-FR" dirty="0">
              <a:solidFill>
                <a:schemeClr val="bg1"/>
              </a:solidFill>
            </a:endParaRPr>
          </a:p>
        </p:txBody>
      </p:sp>
    </p:spTree>
    <p:extLst>
      <p:ext uri="{BB962C8B-B14F-4D97-AF65-F5344CB8AC3E}">
        <p14:creationId xmlns:p14="http://schemas.microsoft.com/office/powerpoint/2010/main" val="3637788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ZAC Sorbiers – Saussaie </a:t>
            </a:r>
            <a:endParaRPr lang="fr-FR" dirty="0"/>
          </a:p>
        </p:txBody>
      </p:sp>
      <p:sp>
        <p:nvSpPr>
          <p:cNvPr id="5" name="Espace réservé du texte 4"/>
          <p:cNvSpPr>
            <a:spLocks noGrp="1"/>
          </p:cNvSpPr>
          <p:nvPr>
            <p:ph type="body" sz="quarter" idx="11"/>
          </p:nvPr>
        </p:nvSpPr>
        <p:spPr>
          <a:xfrm>
            <a:off x="0" y="1763815"/>
            <a:ext cx="4932039" cy="4860539"/>
          </a:xfrm>
        </p:spPr>
        <p:txBody>
          <a:bodyPr/>
          <a:lstStyle/>
          <a:p>
            <a:r>
              <a:rPr lang="fr-FR" dirty="0"/>
              <a:t>La recomposition d’un foncier </a:t>
            </a:r>
            <a:r>
              <a:rPr lang="fr-FR" dirty="0" smtClean="0"/>
              <a:t>libre</a:t>
            </a:r>
          </a:p>
          <a:p>
            <a:r>
              <a:rPr lang="fr-FR" dirty="0"/>
              <a:t>Le compactage des équipements </a:t>
            </a:r>
          </a:p>
          <a:p>
            <a:r>
              <a:rPr lang="fr-FR" dirty="0"/>
              <a:t>La constitution d’assiette foncière plus favorable par des démolitions  ciblées </a:t>
            </a:r>
          </a:p>
          <a:p>
            <a:r>
              <a:rPr lang="fr-FR" dirty="0"/>
              <a:t>La valorisation par l’ouverture et la desserte sur l’extérieur </a:t>
            </a:r>
          </a:p>
          <a:p>
            <a:r>
              <a:rPr lang="fr-FR" dirty="0"/>
              <a:t>Des greffes prolongeant les immeubles </a:t>
            </a:r>
          </a:p>
          <a:p>
            <a:pPr marL="0" indent="0">
              <a:buNone/>
            </a:pPr>
            <a:endParaRPr lang="fr-FR" dirty="0"/>
          </a:p>
          <a:p>
            <a:endParaRPr lang="fr-FR" dirty="0"/>
          </a:p>
        </p:txBody>
      </p:sp>
      <p:sp>
        <p:nvSpPr>
          <p:cNvPr id="6" name="Espace réservé du texte 5"/>
          <p:cNvSpPr>
            <a:spLocks noGrp="1"/>
          </p:cNvSpPr>
          <p:nvPr>
            <p:ph type="body" sz="quarter" idx="12"/>
          </p:nvPr>
        </p:nvSpPr>
        <p:spPr/>
        <p:txBody>
          <a:bodyPr/>
          <a:lstStyle/>
          <a:p>
            <a:r>
              <a:rPr lang="fr-FR" sz="2800" b="1" dirty="0" smtClean="0"/>
              <a:t>Modes d’intervention repérés </a:t>
            </a:r>
            <a:endParaRPr lang="fr-FR" sz="2800" b="1" dirty="0"/>
          </a:p>
        </p:txBody>
      </p:sp>
      <p:pic>
        <p:nvPicPr>
          <p:cNvPr id="7" name="Picture 6" descr="proje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a:xfrm>
            <a:off x="5094703" y="1898830"/>
            <a:ext cx="3780419" cy="4106835"/>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41074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p:txBody>
          <a:bodyPr/>
          <a:lstStyle/>
          <a:p>
            <a:r>
              <a:rPr lang="fr-FR" dirty="0" smtClean="0"/>
              <a:t>ZAC Sorbiers – Saussaie </a:t>
            </a:r>
            <a:endParaRPr lang="fr-FR" dirty="0"/>
          </a:p>
        </p:txBody>
      </p:sp>
      <p:sp>
        <p:nvSpPr>
          <p:cNvPr id="5" name="Espace réservé du texte 4"/>
          <p:cNvSpPr>
            <a:spLocks noGrp="1"/>
          </p:cNvSpPr>
          <p:nvPr>
            <p:ph type="body" sz="quarter" idx="11"/>
          </p:nvPr>
        </p:nvSpPr>
        <p:spPr>
          <a:xfrm>
            <a:off x="0" y="1763815"/>
            <a:ext cx="4932039" cy="4860539"/>
          </a:xfrm>
        </p:spPr>
        <p:txBody>
          <a:bodyPr>
            <a:normAutofit fontScale="85000" lnSpcReduction="10000"/>
          </a:bodyPr>
          <a:lstStyle/>
          <a:p>
            <a:r>
              <a:rPr lang="fr-FR" dirty="0"/>
              <a:t>L’amélioration programmée de l’existant </a:t>
            </a:r>
          </a:p>
          <a:p>
            <a:r>
              <a:rPr lang="fr-FR" dirty="0" smtClean="0"/>
              <a:t>La </a:t>
            </a:r>
            <a:r>
              <a:rPr lang="fr-FR" dirty="0"/>
              <a:t>conception des premiers </a:t>
            </a:r>
            <a:r>
              <a:rPr lang="fr-FR" dirty="0" smtClean="0"/>
              <a:t>plans (jardins d’avant) </a:t>
            </a:r>
          </a:p>
          <a:p>
            <a:r>
              <a:rPr lang="fr-FR" dirty="0"/>
              <a:t>La prise en compte et le </a:t>
            </a:r>
            <a:r>
              <a:rPr lang="fr-FR" dirty="0" smtClean="0"/>
              <a:t>traitement </a:t>
            </a:r>
            <a:r>
              <a:rPr lang="fr-FR" dirty="0"/>
              <a:t>des vis-à-vis </a:t>
            </a:r>
            <a:endParaRPr lang="fr-FR" dirty="0" smtClean="0"/>
          </a:p>
          <a:p>
            <a:r>
              <a:rPr lang="fr-FR" dirty="0"/>
              <a:t>La préservation </a:t>
            </a:r>
            <a:r>
              <a:rPr lang="fr-FR" dirty="0" smtClean="0"/>
              <a:t>des vues</a:t>
            </a:r>
          </a:p>
          <a:p>
            <a:r>
              <a:rPr lang="fr-FR" dirty="0" smtClean="0"/>
              <a:t>Qualification de l’environnement pour </a:t>
            </a:r>
            <a:r>
              <a:rPr lang="fr-FR" dirty="0"/>
              <a:t>les nouveaux lots </a:t>
            </a:r>
            <a:endParaRPr lang="fr-FR" dirty="0" smtClean="0"/>
          </a:p>
          <a:p>
            <a:r>
              <a:rPr lang="fr-FR" dirty="0" smtClean="0"/>
              <a:t>Une </a:t>
            </a:r>
            <a:r>
              <a:rPr lang="fr-FR" dirty="0"/>
              <a:t>« densification </a:t>
            </a:r>
            <a:r>
              <a:rPr lang="fr-FR" dirty="0" err="1"/>
              <a:t>urbanisante</a:t>
            </a:r>
            <a:r>
              <a:rPr lang="fr-FR" dirty="0"/>
              <a:t> » </a:t>
            </a:r>
            <a:endParaRPr lang="fr-FR" dirty="0" smtClean="0"/>
          </a:p>
          <a:p>
            <a:r>
              <a:rPr lang="fr-FR" dirty="0" smtClean="0"/>
              <a:t>Partenariat avec la ville</a:t>
            </a:r>
          </a:p>
          <a:p>
            <a:r>
              <a:rPr lang="fr-FR" dirty="0" smtClean="0"/>
              <a:t>Stabilisation politique des opérations : association des habitants </a:t>
            </a:r>
          </a:p>
          <a:p>
            <a:endParaRPr lang="fr-FR" dirty="0"/>
          </a:p>
        </p:txBody>
      </p:sp>
      <p:sp>
        <p:nvSpPr>
          <p:cNvPr id="6" name="Espace réservé du texte 5"/>
          <p:cNvSpPr>
            <a:spLocks noGrp="1"/>
          </p:cNvSpPr>
          <p:nvPr>
            <p:ph type="body" sz="quarter" idx="12"/>
          </p:nvPr>
        </p:nvSpPr>
        <p:spPr/>
        <p:txBody>
          <a:bodyPr/>
          <a:lstStyle/>
          <a:p>
            <a:r>
              <a:rPr lang="fr-FR" sz="2400" b="1" dirty="0" smtClean="0"/>
              <a:t>Les </a:t>
            </a:r>
            <a:r>
              <a:rPr lang="fr-FR" sz="2400" b="1" dirty="0"/>
              <a:t>clés de réussite de l’exploitation des gisements </a:t>
            </a:r>
            <a:r>
              <a:rPr lang="fr-FR" sz="2400" b="1" dirty="0" smtClean="0"/>
              <a:t>repérés</a:t>
            </a:r>
            <a:endParaRPr lang="fr-FR" sz="2400" b="1" dirty="0"/>
          </a:p>
        </p:txBody>
      </p:sp>
      <p:pic>
        <p:nvPicPr>
          <p:cNvPr id="7" name="Picture 6" descr="proje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a:xfrm>
            <a:off x="5094703" y="1898830"/>
            <a:ext cx="3780419" cy="4106835"/>
          </a:xfrm>
          <a:prstGeom prst="rect">
            <a:avLst/>
          </a:prstGeom>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825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0"/>
          </p:nvPr>
        </p:nvSpPr>
        <p:spPr/>
        <p:txBody>
          <a:bodyPr>
            <a:normAutofit fontScale="92500"/>
          </a:bodyPr>
          <a:lstStyle/>
          <a:p>
            <a:r>
              <a:rPr lang="fr-FR" dirty="0"/>
              <a:t>Modes d’interventions </a:t>
            </a:r>
            <a:r>
              <a:rPr lang="fr-FR" dirty="0" smtClean="0"/>
              <a:t>repérés</a:t>
            </a:r>
          </a:p>
          <a:p>
            <a:endParaRPr lang="fr-FR" dirty="0" smtClean="0"/>
          </a:p>
          <a:p>
            <a:pPr marL="1554480" lvl="1" indent="-914400">
              <a:buFont typeface="+mj-lt"/>
              <a:buAutoNum type="alphaUcPeriod"/>
            </a:pPr>
            <a:r>
              <a:rPr lang="fr-FR" dirty="0"/>
              <a:t>L’intervention de recomposition au sol</a:t>
            </a:r>
          </a:p>
        </p:txBody>
      </p:sp>
    </p:spTree>
    <p:extLst>
      <p:ext uri="{BB962C8B-B14F-4D97-AF65-F5344CB8AC3E}">
        <p14:creationId xmlns:p14="http://schemas.microsoft.com/office/powerpoint/2010/main" val="205634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rotWithShape="1">
          <a:blip r:embed="rId2" cstate="print">
            <a:extLst>
              <a:ext uri="{28A0092B-C50C-407E-A947-70E740481C1C}">
                <a14:useLocalDpi xmlns:a14="http://schemas.microsoft.com/office/drawing/2010/main" val="0"/>
              </a:ext>
            </a:extLst>
          </a:blip>
          <a:srcRect/>
          <a:stretch/>
        </p:blipFill>
        <p:spPr bwMode="auto">
          <a:xfrm>
            <a:off x="340377" y="1549064"/>
            <a:ext cx="3420380" cy="2610290"/>
          </a:xfrm>
          <a:prstGeom prst="rect">
            <a:avLst/>
          </a:prstGeom>
          <a:noFill/>
          <a:ln>
            <a:noFill/>
          </a:ln>
          <a:extLst>
            <a:ext uri="{53640926-AAD7-44D8-BBD7-CCE9431645EC}">
              <a14:shadowObscured xmlns:a14="http://schemas.microsoft.com/office/drawing/2010/main"/>
            </a:ext>
          </a:extLst>
        </p:spPr>
      </p:pic>
      <p:sp>
        <p:nvSpPr>
          <p:cNvPr id="3" name="Espace réservé du texte 2"/>
          <p:cNvSpPr>
            <a:spLocks noGrp="1"/>
          </p:cNvSpPr>
          <p:nvPr>
            <p:ph type="body" sz="quarter" idx="10"/>
          </p:nvPr>
        </p:nvSpPr>
        <p:spPr/>
        <p:txBody>
          <a:bodyPr/>
          <a:lstStyle/>
          <a:p>
            <a:r>
              <a:rPr lang="fr-FR" dirty="0"/>
              <a:t>La recomposition d’un foncier libre :</a:t>
            </a:r>
          </a:p>
          <a:p>
            <a:endParaRPr lang="fr-FR" dirty="0"/>
          </a:p>
        </p:txBody>
      </p:sp>
      <p:sp>
        <p:nvSpPr>
          <p:cNvPr id="4" name="Espace réservé du texte 3"/>
          <p:cNvSpPr>
            <a:spLocks noGrp="1"/>
          </p:cNvSpPr>
          <p:nvPr>
            <p:ph type="body" sz="quarter" idx="11"/>
          </p:nvPr>
        </p:nvSpPr>
        <p:spPr>
          <a:xfrm>
            <a:off x="4076947" y="1628800"/>
            <a:ext cx="4590508" cy="4635515"/>
          </a:xfrm>
        </p:spPr>
        <p:txBody>
          <a:bodyPr/>
          <a:lstStyle/>
          <a:p>
            <a:r>
              <a:rPr lang="fr-FR" dirty="0"/>
              <a:t>Le surdimensionnement de l’espace public ou collectif peut être l’objet :</a:t>
            </a:r>
          </a:p>
          <a:p>
            <a:pPr marL="611550" lvl="2" indent="-285750">
              <a:buFont typeface="Arial" panose="020B0604020202020204" pitchFamily="34" charset="0"/>
              <a:buChar char="•"/>
            </a:pPr>
            <a:r>
              <a:rPr lang="fr-FR" dirty="0" smtClean="0"/>
              <a:t>soit </a:t>
            </a:r>
            <a:r>
              <a:rPr lang="fr-FR" dirty="0"/>
              <a:t>d’une densification qui occupe une partie du foncier résiduel, </a:t>
            </a:r>
          </a:p>
          <a:p>
            <a:pPr marL="611550" lvl="2" indent="-285750">
              <a:buFont typeface="Arial" panose="020B0604020202020204" pitchFamily="34" charset="0"/>
              <a:buChar char="•"/>
            </a:pPr>
            <a:r>
              <a:rPr lang="fr-FR" dirty="0" smtClean="0"/>
              <a:t>soit </a:t>
            </a:r>
            <a:r>
              <a:rPr lang="fr-FR" dirty="0"/>
              <a:t>d’une reconquête qui recompose le secteur en espace public et espace résidentiel clairement </a:t>
            </a:r>
            <a:r>
              <a:rPr lang="fr-FR" dirty="0" smtClean="0"/>
              <a:t>identifié</a:t>
            </a:r>
            <a:endParaRPr lang="fr-FR" dirty="0"/>
          </a:p>
        </p:txBody>
      </p:sp>
      <p:pic>
        <p:nvPicPr>
          <p:cNvPr id="7" name="Image 6"/>
          <p:cNvPicPr/>
          <p:nvPr/>
        </p:nvPicPr>
        <p:blipFill rotWithShape="1">
          <a:blip r:embed="rId3" cstate="print">
            <a:extLst>
              <a:ext uri="{28A0092B-C50C-407E-A947-70E740481C1C}">
                <a14:useLocalDpi xmlns:a14="http://schemas.microsoft.com/office/drawing/2010/main" val="0"/>
              </a:ext>
            </a:extLst>
          </a:blip>
          <a:srcRect/>
          <a:stretch/>
        </p:blipFill>
        <p:spPr bwMode="auto">
          <a:xfrm>
            <a:off x="520397" y="4181243"/>
            <a:ext cx="3240360" cy="25670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3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La réduction de l’emprise des voiries et des stationnements : </a:t>
            </a:r>
          </a:p>
          <a:p>
            <a:endParaRPr lang="fr-FR" dirty="0"/>
          </a:p>
        </p:txBody>
      </p:sp>
      <p:sp>
        <p:nvSpPr>
          <p:cNvPr id="3" name="Espace réservé du texte 2"/>
          <p:cNvSpPr>
            <a:spLocks noGrp="1"/>
          </p:cNvSpPr>
          <p:nvPr>
            <p:ph type="body" sz="quarter" idx="11"/>
          </p:nvPr>
        </p:nvSpPr>
        <p:spPr>
          <a:xfrm>
            <a:off x="3716905" y="1853825"/>
            <a:ext cx="5427095" cy="4590510"/>
          </a:xfrm>
        </p:spPr>
        <p:txBody>
          <a:bodyPr/>
          <a:lstStyle/>
          <a:p>
            <a:r>
              <a:rPr lang="fr-FR" dirty="0"/>
              <a:t>L’emprise des stationnements en ouvrage, fréquemment fermés constituent une opportunité. </a:t>
            </a:r>
          </a:p>
          <a:p>
            <a:pPr marL="668700" lvl="2" indent="-342900">
              <a:buFont typeface="Arial" panose="020B0604020202020204" pitchFamily="34" charset="0"/>
              <a:buChar char="•"/>
            </a:pPr>
            <a:r>
              <a:rPr lang="fr-FR" dirty="0"/>
              <a:t>Le développement de l’offre de transports collectifs, du fait du vieillissement… de vastes nappes de parking …</a:t>
            </a:r>
          </a:p>
          <a:p>
            <a:pPr marL="668700" lvl="2" indent="-342900">
              <a:buFont typeface="Arial" panose="020B0604020202020204" pitchFamily="34" charset="0"/>
              <a:buChar char="•"/>
            </a:pPr>
            <a:r>
              <a:rPr lang="fr-FR" dirty="0"/>
              <a:t>... peuvent être reconfigurées et ouvrir à la construction les espaces délaissés.</a:t>
            </a:r>
          </a:p>
          <a:p>
            <a:pPr lvl="1"/>
            <a:endParaRPr lang="fr-FR" dirty="0"/>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206515" y="1628800"/>
            <a:ext cx="3690410" cy="2607726"/>
          </a:xfrm>
          <a:prstGeom prst="rect">
            <a:avLst/>
          </a:prstGeom>
          <a:noFill/>
          <a:ln>
            <a:noFill/>
          </a:ln>
          <a:extLst>
            <a:ext uri="{53640926-AAD7-44D8-BBD7-CCE9431645EC}">
              <a14:shadowObscured xmlns:a14="http://schemas.microsoft.com/office/drawing/2010/main"/>
            </a:ext>
          </a:extLst>
        </p:spPr>
      </p:pic>
      <p:pic>
        <p:nvPicPr>
          <p:cNvPr id="6" name="Image 5"/>
          <p:cNvPicPr/>
          <p:nvPr/>
        </p:nvPicPr>
        <p:blipFill rotWithShape="1">
          <a:blip r:embed="rId3" cstate="print">
            <a:extLst>
              <a:ext uri="{28A0092B-C50C-407E-A947-70E740481C1C}">
                <a14:useLocalDpi xmlns:a14="http://schemas.microsoft.com/office/drawing/2010/main" val="0"/>
              </a:ext>
            </a:extLst>
          </a:blip>
          <a:srcRect/>
          <a:stretch/>
        </p:blipFill>
        <p:spPr bwMode="auto">
          <a:xfrm>
            <a:off x="476544" y="4236525"/>
            <a:ext cx="3425067" cy="23878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550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a:t>Le compactage des équipements : </a:t>
            </a:r>
          </a:p>
          <a:p>
            <a:endParaRPr lang="fr-FR" dirty="0"/>
          </a:p>
        </p:txBody>
      </p:sp>
      <p:sp>
        <p:nvSpPr>
          <p:cNvPr id="3" name="Espace réservé du texte 2"/>
          <p:cNvSpPr>
            <a:spLocks noGrp="1"/>
          </p:cNvSpPr>
          <p:nvPr>
            <p:ph type="body" sz="quarter" idx="11"/>
          </p:nvPr>
        </p:nvSpPr>
        <p:spPr>
          <a:xfrm>
            <a:off x="116505" y="5011586"/>
            <a:ext cx="8802688" cy="1440160"/>
          </a:xfrm>
        </p:spPr>
        <p:txBody>
          <a:bodyPr/>
          <a:lstStyle/>
          <a:p>
            <a:r>
              <a:rPr lang="fr-FR" dirty="0"/>
              <a:t>Certains équipements largement étalés sur des parcelles mal utilisées peuvent soit être réduits, reconfigurés, déplacés ou intégrés dans des </a:t>
            </a:r>
            <a:r>
              <a:rPr lang="fr-FR" dirty="0" smtClean="0"/>
              <a:t>rez-de-chaussée </a:t>
            </a:r>
            <a:r>
              <a:rPr lang="fr-FR" dirty="0"/>
              <a:t>d’immeubles</a:t>
            </a:r>
            <a:r>
              <a:rPr lang="fr-FR" dirty="0" smtClean="0"/>
              <a:t>.</a:t>
            </a:r>
            <a:endParaRPr lang="fr-FR" dirty="0"/>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1781690" y="1483321"/>
            <a:ext cx="6480720" cy="35103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7579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2303875"/>
            <a:ext cx="5445605" cy="3630403"/>
          </a:xfrm>
          <a:prstGeom prst="rect">
            <a:avLst/>
          </a:prstGeom>
          <a:noFill/>
          <a:ln>
            <a:noFill/>
          </a:ln>
          <a:extLst>
            <a:ext uri="{53640926-AAD7-44D8-BBD7-CCE9431645EC}">
              <a14:shadowObscured xmlns:a14="http://schemas.microsoft.com/office/drawing/2010/main"/>
            </a:ext>
          </a:extLst>
        </p:spPr>
      </p:pic>
      <p:sp>
        <p:nvSpPr>
          <p:cNvPr id="2" name="Espace réservé du texte 1"/>
          <p:cNvSpPr>
            <a:spLocks noGrp="1"/>
          </p:cNvSpPr>
          <p:nvPr>
            <p:ph type="body" sz="quarter" idx="10"/>
          </p:nvPr>
        </p:nvSpPr>
        <p:spPr/>
        <p:txBody>
          <a:bodyPr>
            <a:normAutofit fontScale="85000" lnSpcReduction="20000"/>
          </a:bodyPr>
          <a:lstStyle/>
          <a:p>
            <a:r>
              <a:rPr lang="fr-FR" dirty="0"/>
              <a:t>La constitution d’assiette </a:t>
            </a:r>
            <a:r>
              <a:rPr lang="fr-FR" dirty="0" smtClean="0"/>
              <a:t>foncière </a:t>
            </a:r>
            <a:r>
              <a:rPr lang="fr-FR" dirty="0"/>
              <a:t>plus favorable par des démolitions  ciblées : </a:t>
            </a:r>
          </a:p>
        </p:txBody>
      </p:sp>
      <p:sp>
        <p:nvSpPr>
          <p:cNvPr id="3" name="Espace réservé du texte 2"/>
          <p:cNvSpPr>
            <a:spLocks noGrp="1"/>
          </p:cNvSpPr>
          <p:nvPr>
            <p:ph type="body" sz="quarter" idx="11"/>
          </p:nvPr>
        </p:nvSpPr>
        <p:spPr>
          <a:xfrm>
            <a:off x="5292080" y="1628800"/>
            <a:ext cx="3744068" cy="4574613"/>
          </a:xfrm>
        </p:spPr>
        <p:txBody>
          <a:bodyPr/>
          <a:lstStyle/>
          <a:p>
            <a:r>
              <a:rPr lang="fr-FR" dirty="0"/>
              <a:t>Ce gisement nécessite pour être exploité une intervention sur son environnement favorisant la définition d’une emprise facilement constructible, </a:t>
            </a:r>
          </a:p>
          <a:p>
            <a:pPr marL="668700" lvl="2" indent="-342900">
              <a:buFont typeface="Arial" panose="020B0604020202020204" pitchFamily="34" charset="0"/>
              <a:buChar char="•"/>
            </a:pPr>
            <a:r>
              <a:rPr lang="fr-FR" dirty="0"/>
              <a:t>Il s’agit de disposer d’une emprise rationnellement configurée. </a:t>
            </a:r>
          </a:p>
        </p:txBody>
      </p:sp>
    </p:spTree>
    <p:extLst>
      <p:ext uri="{BB962C8B-B14F-4D97-AF65-F5344CB8AC3E}">
        <p14:creationId xmlns:p14="http://schemas.microsoft.com/office/powerpoint/2010/main" val="45496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62088" y="268288"/>
            <a:ext cx="7290871" cy="1000472"/>
          </a:xfrm>
        </p:spPr>
        <p:txBody>
          <a:bodyPr>
            <a:normAutofit fontScale="92500" lnSpcReduction="10000"/>
          </a:bodyPr>
          <a:lstStyle/>
          <a:p>
            <a:r>
              <a:rPr lang="fr-FR" dirty="0"/>
              <a:t>La valorisation par l’ouverture et la desserte sur l’extérieur </a:t>
            </a:r>
          </a:p>
        </p:txBody>
      </p:sp>
      <p:sp>
        <p:nvSpPr>
          <p:cNvPr id="3" name="Espace réservé du texte 2"/>
          <p:cNvSpPr>
            <a:spLocks noGrp="1"/>
          </p:cNvSpPr>
          <p:nvPr>
            <p:ph type="body" sz="quarter" idx="11"/>
          </p:nvPr>
        </p:nvSpPr>
        <p:spPr>
          <a:xfrm>
            <a:off x="161510" y="5319210"/>
            <a:ext cx="8591449" cy="1109228"/>
          </a:xfrm>
        </p:spPr>
        <p:txBody>
          <a:bodyPr/>
          <a:lstStyle/>
          <a:p>
            <a:r>
              <a:rPr lang="fr-FR" dirty="0"/>
              <a:t>Déployer les qualités urbaines présentes, mieux desservir la zone et se rattacher à des secteurs urbains porteurs de qualité</a:t>
            </a:r>
          </a:p>
        </p:txBody>
      </p:sp>
      <p:sp>
        <p:nvSpPr>
          <p:cNvPr id="4" name="Espace réservé du texte 3"/>
          <p:cNvSpPr>
            <a:spLocks noGrp="1"/>
          </p:cNvSpPr>
          <p:nvPr>
            <p:ph type="body" sz="quarter" idx="12"/>
          </p:nvPr>
        </p:nvSpPr>
        <p:spPr>
          <a:xfrm>
            <a:off x="1462069" y="1178750"/>
            <a:ext cx="7296150" cy="349114"/>
          </a:xfrm>
        </p:spPr>
        <p:txBody>
          <a:bodyPr/>
          <a:lstStyle/>
          <a:p>
            <a:r>
              <a:rPr lang="fr-FR" dirty="0"/>
              <a:t>(capter la valeur proche pour le développement de la zone</a:t>
            </a:r>
            <a:r>
              <a:rPr lang="fr-FR" dirty="0" smtClean="0"/>
              <a:t>)</a:t>
            </a:r>
            <a:endParaRPr lang="fr-FR" dirty="0"/>
          </a:p>
        </p:txBody>
      </p:sp>
      <p:pic>
        <p:nvPicPr>
          <p:cNvPr id="5" name="Imag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476545" y="1784034"/>
            <a:ext cx="7810621" cy="35313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02168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ica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FFF Tusj"/>
        <a:ea typeface=""/>
        <a:cs typeface=""/>
      </a:majorFont>
      <a:minorFont>
        <a:latin typeface="Aller"/>
        <a:ea typeface=""/>
        <a:cs typeface=""/>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txDef>
      <a:spPr>
        <a:noFill/>
      </a:spPr>
      <a:bodyPr wrap="square" rtlCol="0">
        <a:spAutoFit/>
      </a:bodyPr>
      <a:lstStyle>
        <a:defPPr>
          <a:defRPr sz="7200" dirty="0">
            <a:latin typeface="+mj-lt"/>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2299</TotalTime>
  <Words>1578</Words>
  <Application>Microsoft Office PowerPoint</Application>
  <PresentationFormat>Affichage à l'écran (4:3)</PresentationFormat>
  <Paragraphs>167</Paragraphs>
  <Slides>36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Aller</vt:lpstr>
      <vt:lpstr>Aller Display</vt:lpstr>
      <vt:lpstr>Arial</vt:lpstr>
      <vt:lpstr>Calibri</vt:lpstr>
      <vt:lpstr>FFF Tusj</vt:lpstr>
      <vt:lpstr>Apothicaire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USH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Loris Legendre</dc:creator>
  <cp:lastModifiedBy>Carlos Felipe Carvajal</cp:lastModifiedBy>
  <cp:revision>190</cp:revision>
  <cp:lastPrinted>2014-06-19T12:37:08Z</cp:lastPrinted>
  <dcterms:created xsi:type="dcterms:W3CDTF">2013-10-10T07:41:08Z</dcterms:created>
  <dcterms:modified xsi:type="dcterms:W3CDTF">2014-10-20T17:27:53Z</dcterms:modified>
</cp:coreProperties>
</file>