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305" r:id="rId2"/>
    <p:sldId id="344" r:id="rId3"/>
    <p:sldId id="307" r:id="rId4"/>
    <p:sldId id="311" r:id="rId5"/>
    <p:sldId id="345" r:id="rId6"/>
    <p:sldId id="348" r:id="rId7"/>
    <p:sldId id="346" r:id="rId8"/>
    <p:sldId id="342" r:id="rId9"/>
    <p:sldId id="347" r:id="rId10"/>
    <p:sldId id="343" r:id="rId11"/>
    <p:sldId id="349" r:id="rId12"/>
    <p:sldId id="350" r:id="rId13"/>
    <p:sldId id="351" r:id="rId14"/>
    <p:sldId id="352" r:id="rId15"/>
    <p:sldId id="353" r:id="rId16"/>
    <p:sldId id="319" r:id="rId17"/>
    <p:sldId id="354" r:id="rId18"/>
    <p:sldId id="356" r:id="rId19"/>
    <p:sldId id="357"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903A"/>
    <a:srgbClr val="7FBDA8"/>
    <a:srgbClr val="6AB1BD"/>
    <a:srgbClr val="C4675E"/>
    <a:srgbClr val="6D5C8C"/>
    <a:srgbClr val="B89991"/>
    <a:srgbClr val="A9A8B6"/>
    <a:srgbClr val="082347"/>
    <a:srgbClr val="16C0E8"/>
    <a:srgbClr val="ABD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27" autoAdjust="0"/>
    <p:restoredTop sz="94660"/>
  </p:normalViewPr>
  <p:slideViewPr>
    <p:cSldViewPr showGuides="1">
      <p:cViewPr>
        <p:scale>
          <a:sx n="70" d="100"/>
          <a:sy n="70" d="100"/>
        </p:scale>
        <p:origin x="-1488" y="-336"/>
      </p:cViewPr>
      <p:guideLst>
        <p:guide orient="horz" pos="2160"/>
        <p:guide pos="499"/>
      </p:guideLst>
    </p:cSldViewPr>
  </p:slideViewPr>
  <p:notesTextViewPr>
    <p:cViewPr>
      <p:scale>
        <a:sx n="1" d="1"/>
        <a:sy n="1" d="1"/>
      </p:scale>
      <p:origin x="0" y="0"/>
    </p:cViewPr>
  </p:notesTextViewPr>
  <p:sorterViewPr>
    <p:cViewPr>
      <p:scale>
        <a:sx n="100" d="100"/>
        <a:sy n="100" d="100"/>
      </p:scale>
      <p:origin x="0" y="2358"/>
    </p:cViewPr>
  </p:sorterViewPr>
  <p:notesViewPr>
    <p:cSldViewPr showGuides="1">
      <p:cViewPr varScale="1">
        <p:scale>
          <a:sx n="67" d="100"/>
          <a:sy n="67" d="100"/>
        </p:scale>
        <p:origin x="-2796" y="-114"/>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FD4216-6967-481C-981F-77ACB57A8DE6}" type="datetimeFigureOut">
              <a:rPr lang="fr-FR" smtClean="0"/>
              <a:t>20/10/2014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A96395-FA98-4F38-AAFA-38CB4A9F7D92}" type="slidenum">
              <a:rPr lang="fr-FR" smtClean="0"/>
              <a:t>‹N°›</a:t>
            </a:fld>
            <a:endParaRPr lang="fr-FR"/>
          </a:p>
        </p:txBody>
      </p:sp>
    </p:spTree>
    <p:extLst>
      <p:ext uri="{BB962C8B-B14F-4D97-AF65-F5344CB8AC3E}">
        <p14:creationId xmlns:p14="http://schemas.microsoft.com/office/powerpoint/2010/main" val="3138373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E5277-7BCB-4770-987D-CDF800DFA804}" type="datetimeFigureOut">
              <a:rPr lang="fr-FR" smtClean="0"/>
              <a:t>20/10/2014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23F3DE-CEB4-4530-B572-182AEFA97081}" type="slidenum">
              <a:rPr lang="fr-FR" smtClean="0"/>
              <a:t>‹N°›</a:t>
            </a:fld>
            <a:endParaRPr lang="fr-FR"/>
          </a:p>
        </p:txBody>
      </p:sp>
    </p:spTree>
    <p:extLst>
      <p:ext uri="{BB962C8B-B14F-4D97-AF65-F5344CB8AC3E}">
        <p14:creationId xmlns:p14="http://schemas.microsoft.com/office/powerpoint/2010/main" val="157881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a:extLst>
              <a:ext uri="{28A0092B-C50C-407E-A947-70E740481C1C}">
                <a14:useLocalDpi xmlns:a14="http://schemas.microsoft.com/office/drawing/2010/main" val="0"/>
              </a:ext>
            </a:extLst>
          </a:blip>
          <a:srcRect l="12165" r="3151"/>
          <a:stretch/>
        </p:blipFill>
        <p:spPr>
          <a:xfrm>
            <a:off x="-96594" y="-16413"/>
            <a:ext cx="3862318" cy="6948523"/>
          </a:xfrm>
          <a:prstGeom prst="rect">
            <a:avLst/>
          </a:prstGeom>
        </p:spPr>
      </p:pic>
      <p:sp>
        <p:nvSpPr>
          <p:cNvPr id="15" name="Rectangle 14"/>
          <p:cNvSpPr/>
          <p:nvPr userDrawn="1"/>
        </p:nvSpPr>
        <p:spPr>
          <a:xfrm>
            <a:off x="1" y="1684656"/>
            <a:ext cx="8172400" cy="3590641"/>
          </a:xfrm>
          <a:prstGeom prst="rect">
            <a:avLst/>
          </a:prstGeom>
          <a:solidFill>
            <a:srgbClr val="D8E2E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0" tIns="396000" rtlCol="0" anchor="t"/>
          <a:lstStyle/>
          <a:p>
            <a:pPr algn="l"/>
            <a:r>
              <a:rPr lang="fr-FR" sz="7200" baseline="0" dirty="0" smtClean="0">
                <a:latin typeface="FFF Tusj" panose="02040802050405020203" pitchFamily="18" charset="0"/>
              </a:rPr>
              <a:t> </a:t>
            </a:r>
            <a:endParaRPr lang="fr-FR" sz="7200" dirty="0">
              <a:latin typeface="FFF Tusj" panose="02040802050405020203" pitchFamily="18" charset="0"/>
            </a:endParaRPr>
          </a:p>
        </p:txBody>
      </p:sp>
      <p:sp>
        <p:nvSpPr>
          <p:cNvPr id="16" name="Titre 1"/>
          <p:cNvSpPr txBox="1">
            <a:spLocks/>
          </p:cNvSpPr>
          <p:nvPr userDrawn="1"/>
        </p:nvSpPr>
        <p:spPr>
          <a:xfrm>
            <a:off x="-20466" y="1684656"/>
            <a:ext cx="7859764" cy="3105345"/>
          </a:xfrm>
          <a:prstGeom prst="rect">
            <a:avLst/>
          </a:prstGeom>
        </p:spPr>
        <p:txBody>
          <a:bodyPr vert="horz" lIns="792000" tIns="36000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6000" dirty="0">
              <a:latin typeface="FFF Tusj" panose="02040802050405020203" pitchFamily="18" charset="0"/>
            </a:endParaRPr>
          </a:p>
        </p:txBody>
      </p:sp>
      <p:sp>
        <p:nvSpPr>
          <p:cNvPr id="17" name="Sous-titre 2"/>
          <p:cNvSpPr txBox="1">
            <a:spLocks/>
          </p:cNvSpPr>
          <p:nvPr userDrawn="1"/>
        </p:nvSpPr>
        <p:spPr>
          <a:xfrm>
            <a:off x="3365592" y="4770319"/>
            <a:ext cx="5787135" cy="1260140"/>
          </a:xfrm>
          <a:prstGeom prst="rect">
            <a:avLst/>
          </a:prstGeom>
          <a:solidFill>
            <a:srgbClr val="00B0B9">
              <a:alpha val="7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buNone/>
            </a:pPr>
            <a:endParaRPr lang="fr-FR" sz="2400" dirty="0">
              <a:solidFill>
                <a:prstClr val="white"/>
              </a:solidFill>
              <a:latin typeface="Aller" panose="02000503030000020004" pitchFamily="2" charset="0"/>
            </a:endParaRPr>
          </a:p>
        </p:txBody>
      </p:sp>
      <p:pic>
        <p:nvPicPr>
          <p:cNvPr id="18"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85759" y="1972626"/>
            <a:ext cx="1066950" cy="127940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necteur droit 18"/>
          <p:cNvCxnSpPr/>
          <p:nvPr userDrawn="1"/>
        </p:nvCxnSpPr>
        <p:spPr>
          <a:xfrm>
            <a:off x="7839297" y="0"/>
            <a:ext cx="12663" cy="28889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u texte 16"/>
          <p:cNvSpPr>
            <a:spLocks noGrp="1"/>
          </p:cNvSpPr>
          <p:nvPr>
            <p:ph type="body" sz="quarter" idx="10"/>
          </p:nvPr>
        </p:nvSpPr>
        <p:spPr>
          <a:xfrm>
            <a:off x="-20467" y="1684656"/>
            <a:ext cx="7872427" cy="3105345"/>
          </a:xfrm>
          <a:prstGeom prst="rect">
            <a:avLst/>
          </a:prstGeom>
        </p:spPr>
        <p:txBody>
          <a:bodyPr lIns="1152000" tIns="396000"/>
          <a:lstStyle>
            <a:lvl1pPr marL="114300" indent="0">
              <a:buNone/>
              <a:defRPr sz="7200">
                <a:solidFill>
                  <a:schemeClr val="tx1"/>
                </a:solidFill>
                <a:latin typeface="Arial" panose="020B0604020202020204" pitchFamily="34" charset="0"/>
                <a:cs typeface="Arial" panose="020B0604020202020204" pitchFamily="34" charset="0"/>
              </a:defRPr>
            </a:lvl1pPr>
          </a:lstStyle>
          <a:p>
            <a:pPr lvl="0"/>
            <a:endParaRPr lang="fr-FR" dirty="0"/>
          </a:p>
        </p:txBody>
      </p:sp>
      <p:sp>
        <p:nvSpPr>
          <p:cNvPr id="22" name="Espace réservé du texte 16"/>
          <p:cNvSpPr>
            <a:spLocks noGrp="1"/>
          </p:cNvSpPr>
          <p:nvPr>
            <p:ph type="body" sz="quarter" idx="11" hasCustomPrompt="1"/>
          </p:nvPr>
        </p:nvSpPr>
        <p:spPr>
          <a:xfrm>
            <a:off x="3383493" y="4790002"/>
            <a:ext cx="5760508" cy="1240458"/>
          </a:xfrm>
          <a:prstGeom prst="rect">
            <a:avLst/>
          </a:prstGeom>
        </p:spPr>
        <p:txBody>
          <a:bodyPr/>
          <a:lstStyle>
            <a:lvl1pPr marL="114300" indent="0">
              <a:buNone/>
              <a:defRPr sz="2400" baseline="0">
                <a:solidFill>
                  <a:schemeClr val="bg1"/>
                </a:solidFill>
                <a:latin typeface="Arial" panose="020B0604020202020204" pitchFamily="34" charset="0"/>
                <a:cs typeface="Arial" panose="020B0604020202020204" pitchFamily="34" charset="0"/>
              </a:defRPr>
            </a:lvl1pPr>
          </a:lstStyle>
          <a:p>
            <a:pPr lvl="0"/>
            <a:r>
              <a:rPr lang="fr-FR" dirty="0" smtClean="0"/>
              <a:t>Groupe Professionnel « Aménagement, partenariats, montages complexes »</a:t>
            </a:r>
            <a:endParaRPr lang="fr-FR" dirty="0"/>
          </a:p>
        </p:txBody>
      </p:sp>
      <p:sp>
        <p:nvSpPr>
          <p:cNvPr id="23" name="Espace réservé du texte 16"/>
          <p:cNvSpPr>
            <a:spLocks noGrp="1"/>
          </p:cNvSpPr>
          <p:nvPr>
            <p:ph type="body" sz="quarter" idx="12"/>
          </p:nvPr>
        </p:nvSpPr>
        <p:spPr>
          <a:xfrm rot="16200000">
            <a:off x="6638471" y="1537144"/>
            <a:ext cx="2756080" cy="329102"/>
          </a:xfrm>
          <a:prstGeom prst="rect">
            <a:avLst/>
          </a:prstGeom>
        </p:spPr>
        <p:txBody>
          <a:bodyPr/>
          <a:lstStyle>
            <a:lvl1pPr marL="114300" indent="0">
              <a:buNone/>
              <a:defRPr sz="1400">
                <a:solidFill>
                  <a:schemeClr val="tx1"/>
                </a:solidFill>
                <a:latin typeface="Arial" panose="020B0604020202020204" pitchFamily="34" charset="0"/>
                <a:cs typeface="Arial" panose="020B0604020202020204" pitchFamily="34" charset="0"/>
              </a:defRPr>
            </a:lvl1pPr>
          </a:lstStyle>
          <a:p>
            <a:pPr lvl="0"/>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mparaison">
    <p:spTree>
      <p:nvGrpSpPr>
        <p:cNvPr id="1" name=""/>
        <p:cNvGrpSpPr/>
        <p:nvPr/>
      </p:nvGrpSpPr>
      <p:grpSpPr>
        <a:xfrm>
          <a:off x="0" y="0"/>
          <a:ext cx="0" cy="0"/>
          <a:chOff x="0" y="0"/>
          <a:chExt cx="0" cy="0"/>
        </a:xfrm>
      </p:grpSpPr>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a:off x="381950" y="0"/>
            <a:ext cx="1080120" cy="1370957"/>
          </a:xfrm>
          <a:prstGeom prst="rect">
            <a:avLst/>
          </a:prstGeom>
          <a:solidFill>
            <a:srgbClr val="0823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t="18238" b="7006"/>
          <a:stretch/>
        </p:blipFill>
        <p:spPr>
          <a:xfrm>
            <a:off x="3959604" y="-9976"/>
            <a:ext cx="5204054" cy="5824089"/>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AD903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26495" y="2258870"/>
            <a:ext cx="514061" cy="769441"/>
          </a:xfrm>
          <a:prstGeom prst="rect">
            <a:avLst/>
          </a:prstGeom>
          <a:noFill/>
        </p:spPr>
        <p:txBody>
          <a:bodyPr wrap="square" rtlCol="0">
            <a:spAutoFit/>
          </a:bodyPr>
          <a:lstStyle/>
          <a:p>
            <a:r>
              <a:rPr lang="fr-FR" sz="4400" dirty="0" smtClean="0">
                <a:latin typeface="FFF Tusj" panose="02040802050405020203" pitchFamily="18" charset="0"/>
              </a:rPr>
              <a:t>4</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omparaison">
    <p:spTree>
      <p:nvGrpSpPr>
        <p:cNvPr id="1" name=""/>
        <p:cNvGrpSpPr/>
        <p:nvPr/>
      </p:nvGrpSpPr>
      <p:grpSpPr>
        <a:xfrm>
          <a:off x="0" y="0"/>
          <a:ext cx="0" cy="0"/>
          <a:chOff x="0" y="0"/>
          <a:chExt cx="0" cy="0"/>
        </a:xfrm>
      </p:grpSpPr>
      <p:sp>
        <p:nvSpPr>
          <p:cNvPr id="24" name="Rectangle 2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userDrawn="1"/>
        </p:nvSpPr>
        <p:spPr>
          <a:xfrm>
            <a:off x="381950" y="0"/>
            <a:ext cx="1080120" cy="1370957"/>
          </a:xfrm>
          <a:prstGeom prst="rect">
            <a:avLst/>
          </a:prstGeom>
          <a:solidFill>
            <a:srgbClr val="AD903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AD903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18404" t="4256" r="24899" b="10965"/>
          <a:stretch/>
        </p:blipFill>
        <p:spPr>
          <a:xfrm>
            <a:off x="3959621" y="0"/>
            <a:ext cx="5184379" cy="5814114"/>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7FBDA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71500" y="2303875"/>
            <a:ext cx="514061" cy="769441"/>
          </a:xfrm>
          <a:prstGeom prst="rect">
            <a:avLst/>
          </a:prstGeom>
          <a:noFill/>
        </p:spPr>
        <p:txBody>
          <a:bodyPr wrap="square" rtlCol="0">
            <a:spAutoFit/>
          </a:bodyPr>
          <a:lstStyle/>
          <a:p>
            <a:r>
              <a:rPr lang="fr-FR" sz="4400" dirty="0" smtClean="0">
                <a:latin typeface="FFF Tusj" panose="02040802050405020203" pitchFamily="18" charset="0"/>
              </a:rPr>
              <a:t>5</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7FBDA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7FBDA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r="43399" b="4455"/>
          <a:stretch/>
        </p:blipFill>
        <p:spPr>
          <a:xfrm>
            <a:off x="3968436" y="-13161"/>
            <a:ext cx="5175564" cy="5827275"/>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6AB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55153" y="2346206"/>
            <a:ext cx="514061" cy="769441"/>
          </a:xfrm>
          <a:prstGeom prst="rect">
            <a:avLst/>
          </a:prstGeom>
          <a:noFill/>
        </p:spPr>
        <p:txBody>
          <a:bodyPr wrap="square" rtlCol="0">
            <a:spAutoFit/>
          </a:bodyPr>
          <a:lstStyle/>
          <a:p>
            <a:r>
              <a:rPr lang="fr-FR" sz="4400" dirty="0" smtClean="0">
                <a:latin typeface="FFF Tusj" panose="02040802050405020203" pitchFamily="18" charset="0"/>
              </a:rPr>
              <a:t>6</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6AB1B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6AB1B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t="-246" b="25752"/>
          <a:stretch/>
        </p:blipFill>
        <p:spPr>
          <a:xfrm>
            <a:off x="3954483" y="-81390"/>
            <a:ext cx="5190497" cy="5895505"/>
          </a:xfrm>
          <a:prstGeom prst="rect">
            <a:avLst/>
          </a:prstGeom>
        </p:spPr>
      </p:pic>
      <p:sp>
        <p:nvSpPr>
          <p:cNvPr id="9" name="Rectangle 8"/>
          <p:cNvSpPr/>
          <p:nvPr userDrawn="1"/>
        </p:nvSpPr>
        <p:spPr>
          <a:xfrm>
            <a:off x="980" y="2029139"/>
            <a:ext cx="9144000" cy="3784975"/>
          </a:xfrm>
          <a:prstGeom prst="rect">
            <a:avLst/>
          </a:prstGeom>
          <a:solidFill>
            <a:srgbClr val="ABD26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USH\CHARTE GRAPHIQUE - Nouvelle 2012\Nouveaux logos\JPG\USH_SIGN_INSTIT_CARTOUCH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userDrawn="1"/>
        </p:nvSpPr>
        <p:spPr>
          <a:xfrm>
            <a:off x="116504" y="2346205"/>
            <a:ext cx="514061" cy="769441"/>
          </a:xfrm>
          <a:prstGeom prst="rect">
            <a:avLst/>
          </a:prstGeom>
          <a:noFill/>
        </p:spPr>
        <p:txBody>
          <a:bodyPr wrap="square" rtlCol="0">
            <a:spAutoFit/>
          </a:bodyPr>
          <a:lstStyle/>
          <a:p>
            <a:r>
              <a:rPr lang="fr-FR" sz="4400" dirty="0" smtClean="0">
                <a:latin typeface="FFF Tusj" panose="02040802050405020203" pitchFamily="18" charset="0"/>
              </a:rPr>
              <a:t>1</a:t>
            </a:r>
            <a:endParaRPr lang="fr-FR" sz="4400" dirty="0">
              <a:latin typeface="FFF Tusj" panose="02040802050405020203" pitchFamily="18" charset="0"/>
            </a:endParaRPr>
          </a:p>
        </p:txBody>
      </p:sp>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rial" panose="020B0604020202020204" pitchFamily="34" charset="0"/>
                <a:cs typeface="Arial" panose="020B0604020202020204" pitchFamily="34" charset="0"/>
              </a:defRPr>
            </a:lvl1pPr>
          </a:lstStyle>
          <a:p>
            <a:pPr lvl="0"/>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t="8235" b="17380"/>
          <a:stretch/>
        </p:blipFill>
        <p:spPr>
          <a:xfrm>
            <a:off x="3954486" y="0"/>
            <a:ext cx="5190496" cy="5814108"/>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C4675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116505" y="2303875"/>
            <a:ext cx="514061" cy="769441"/>
          </a:xfrm>
          <a:prstGeom prst="rect">
            <a:avLst/>
          </a:prstGeom>
          <a:noFill/>
        </p:spPr>
        <p:txBody>
          <a:bodyPr wrap="square" rtlCol="0">
            <a:spAutoFit/>
          </a:bodyPr>
          <a:lstStyle/>
          <a:p>
            <a:r>
              <a:rPr lang="fr-FR" sz="4400" dirty="0" smtClean="0">
                <a:latin typeface="FFF Tusj" panose="02040802050405020203" pitchFamily="18" charset="0"/>
              </a:rPr>
              <a:t>7</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C467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C467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b="24688"/>
          <a:stretch/>
        </p:blipFill>
        <p:spPr>
          <a:xfrm>
            <a:off x="4010870" y="-1"/>
            <a:ext cx="5134110" cy="5814115"/>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6D5C8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71500" y="2359636"/>
            <a:ext cx="514061" cy="769441"/>
          </a:xfrm>
          <a:prstGeom prst="rect">
            <a:avLst/>
          </a:prstGeom>
          <a:noFill/>
        </p:spPr>
        <p:txBody>
          <a:bodyPr wrap="square" rtlCol="0">
            <a:spAutoFit/>
          </a:bodyPr>
          <a:lstStyle/>
          <a:p>
            <a:r>
              <a:rPr lang="fr-FR" sz="4400" dirty="0">
                <a:latin typeface="FFF Tusj" panose="02040802050405020203" pitchFamily="18" charset="0"/>
              </a:rPr>
              <a:t>8</a:t>
            </a:r>
          </a:p>
        </p:txBody>
      </p:sp>
    </p:spTree>
    <p:extLst>
      <p:ext uri="{BB962C8B-B14F-4D97-AF65-F5344CB8AC3E}">
        <p14:creationId xmlns:p14="http://schemas.microsoft.com/office/powerpoint/2010/main" val="1498441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6D5C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6D5C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t="18052" b="9369"/>
          <a:stretch/>
        </p:blipFill>
        <p:spPr>
          <a:xfrm>
            <a:off x="3985299" y="0"/>
            <a:ext cx="5163185" cy="5814114"/>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3" name="Rectangle 22"/>
          <p:cNvSpPr/>
          <p:nvPr userDrawn="1"/>
        </p:nvSpPr>
        <p:spPr>
          <a:xfrm>
            <a:off x="980" y="2029139"/>
            <a:ext cx="9144000" cy="3784975"/>
          </a:xfrm>
          <a:prstGeom prst="rect">
            <a:avLst/>
          </a:prstGeom>
          <a:solidFill>
            <a:srgbClr val="B8999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p:cNvSpPr txBox="1"/>
          <p:nvPr userDrawn="1"/>
        </p:nvSpPr>
        <p:spPr>
          <a:xfrm>
            <a:off x="71499" y="2303875"/>
            <a:ext cx="514061" cy="769441"/>
          </a:xfrm>
          <a:prstGeom prst="rect">
            <a:avLst/>
          </a:prstGeom>
          <a:noFill/>
        </p:spPr>
        <p:txBody>
          <a:bodyPr wrap="square" rtlCol="0">
            <a:spAutoFit/>
          </a:bodyPr>
          <a:lstStyle/>
          <a:p>
            <a:r>
              <a:rPr lang="fr-FR" sz="4400" dirty="0" smtClean="0">
                <a:latin typeface="FFF Tusj" panose="02040802050405020203" pitchFamily="18" charset="0"/>
              </a:rPr>
              <a:t>9</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B8999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B8999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Deux contenus">
    <p:spTree>
      <p:nvGrpSpPr>
        <p:cNvPr id="1" name=""/>
        <p:cNvGrpSpPr/>
        <p:nvPr/>
      </p:nvGrpSpPr>
      <p:grpSpPr>
        <a:xfrm>
          <a:off x="0" y="0"/>
          <a:ext cx="0" cy="0"/>
          <a:chOff x="0" y="0"/>
          <a:chExt cx="0" cy="0"/>
        </a:xfrm>
      </p:grpSpPr>
      <p:pic>
        <p:nvPicPr>
          <p:cNvPr id="12" name="Image 11"/>
          <p:cNvPicPr>
            <a:picLocks noChangeAspect="1"/>
          </p:cNvPicPr>
          <p:nvPr userDrawn="1"/>
        </p:nvPicPr>
        <p:blipFill rotWithShape="1">
          <a:blip r:embed="rId2">
            <a:extLst>
              <a:ext uri="{28A0092B-C50C-407E-A947-70E740481C1C}">
                <a14:useLocalDpi xmlns:a14="http://schemas.microsoft.com/office/drawing/2010/main" val="0"/>
              </a:ext>
            </a:extLst>
          </a:blip>
          <a:srcRect l="14861" r="8533" b="14892"/>
          <a:stretch/>
        </p:blipFill>
        <p:spPr>
          <a:xfrm>
            <a:off x="3957851" y="-22745"/>
            <a:ext cx="5186149" cy="5836691"/>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A9A8B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60124" y="2303874"/>
            <a:ext cx="900101" cy="769441"/>
          </a:xfrm>
          <a:prstGeom prst="rect">
            <a:avLst/>
          </a:prstGeom>
          <a:noFill/>
        </p:spPr>
        <p:txBody>
          <a:bodyPr wrap="square" rtlCol="0">
            <a:spAutoFit/>
          </a:bodyPr>
          <a:lstStyle/>
          <a:p>
            <a:r>
              <a:rPr lang="fr-FR" sz="4400" dirty="0" smtClean="0">
                <a:latin typeface="FFF Tusj" panose="02040802050405020203" pitchFamily="18" charset="0"/>
              </a:rPr>
              <a:t>10</a:t>
            </a:r>
            <a:endParaRPr lang="fr-FR" sz="4400" dirty="0">
              <a:latin typeface="FFF Tusj" panose="02040802050405020203" pitchFamily="18" charset="0"/>
            </a:endParaRPr>
          </a:p>
        </p:txBody>
      </p:sp>
    </p:spTree>
    <p:extLst>
      <p:ext uri="{BB962C8B-B14F-4D97-AF65-F5344CB8AC3E}">
        <p14:creationId xmlns:p14="http://schemas.microsoft.com/office/powerpoint/2010/main" val="184453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a:off x="381950" y="0"/>
            <a:ext cx="1080120" cy="1370957"/>
          </a:xfrm>
          <a:prstGeom prst="rect">
            <a:avLst/>
          </a:prstGeom>
          <a:solidFill>
            <a:srgbClr val="ABD26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rial" panose="020B0604020202020204" pitchFamily="34" charset="0"/>
                <a:cs typeface="Arial" panose="020B0604020202020204" pitchFamily="34"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19" name="Espace réservé du texte 20"/>
          <p:cNvSpPr>
            <a:spLocks noGrp="1"/>
          </p:cNvSpPr>
          <p:nvPr>
            <p:ph type="body" sz="quarter" idx="12"/>
          </p:nvPr>
        </p:nvSpPr>
        <p:spPr>
          <a:xfrm>
            <a:off x="1462069" y="898420"/>
            <a:ext cx="7295396" cy="629444"/>
          </a:xfrm>
          <a:prstGeom prst="rect">
            <a:avLst/>
          </a:prstGeom>
          <a:ln>
            <a:noFill/>
          </a:ln>
        </p:spPr>
        <p:txBody>
          <a:bodyPr/>
          <a:lstStyle>
            <a:lvl1pPr marL="114300" indent="0">
              <a:buNone/>
              <a:defRPr sz="1800">
                <a:solidFill>
                  <a:schemeClr val="tx1"/>
                </a:solidFill>
                <a:latin typeface="Arial" panose="020B0604020202020204" pitchFamily="34" charset="0"/>
                <a:cs typeface="Arial" panose="020B0604020202020204" pitchFamily="34" charset="0"/>
              </a:defRPr>
            </a:lvl1pPr>
          </a:lstStyle>
          <a:p>
            <a:pPr lvl="0"/>
            <a:endParaRPr lang="fr-FR" dirty="0"/>
          </a:p>
        </p:txBody>
      </p:sp>
    </p:spTree>
    <p:extLst>
      <p:ext uri="{BB962C8B-B14F-4D97-AF65-F5344CB8AC3E}">
        <p14:creationId xmlns:p14="http://schemas.microsoft.com/office/powerpoint/2010/main" val="2602002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A9A8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000646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A9A8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577293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8" name="Rectangle 17"/>
          <p:cNvSpPr/>
          <p:nvPr userDrawn="1"/>
        </p:nvSpPr>
        <p:spPr>
          <a:xfrm>
            <a:off x="-4616" y="2202"/>
            <a:ext cx="9148615" cy="685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6" name="Connecteur droit 15"/>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userDrawn="1"/>
        </p:nvSpPr>
        <p:spPr>
          <a:xfrm>
            <a:off x="381950" y="0"/>
            <a:ext cx="1080120" cy="1370957"/>
          </a:xfrm>
          <a:prstGeom prst="rect">
            <a:avLst/>
          </a:prstGeom>
          <a:solidFill>
            <a:srgbClr val="00B0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2" descr="C:\Documents and Settings\llegendre\Bureau\Element 1er semaine\pastille-blanch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4951294"/>
            <a:ext cx="5751576" cy="1304994"/>
          </a:xfrm>
          <a:prstGeom prst="rect">
            <a:avLst/>
          </a:prstGeom>
          <a:solidFill>
            <a:srgbClr val="D8E2E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lstStyle/>
          <a:p>
            <a:endParaRPr lang="fr-FR" sz="2800" dirty="0" smtClean="0">
              <a:latin typeface="Aller" panose="02000503030000020004" pitchFamily="2" charset="0"/>
            </a:endParaRPr>
          </a:p>
        </p:txBody>
      </p:sp>
      <p:sp>
        <p:nvSpPr>
          <p:cNvPr id="12" name="ZoneTexte 11"/>
          <p:cNvSpPr txBox="1"/>
          <p:nvPr userDrawn="1"/>
        </p:nvSpPr>
        <p:spPr>
          <a:xfrm>
            <a:off x="0" y="5019015"/>
            <a:ext cx="5751576" cy="1169551"/>
          </a:xfrm>
          <a:prstGeom prst="rect">
            <a:avLst/>
          </a:prstGeom>
          <a:noFill/>
        </p:spPr>
        <p:txBody>
          <a:bodyPr wrap="square" lIns="1440000" rtlCol="0">
            <a:spAutoFit/>
          </a:bodyPr>
          <a:lstStyle/>
          <a:p>
            <a:r>
              <a:rPr lang="en-US" sz="1400" b="1" dirty="0" smtClean="0">
                <a:latin typeface="Aller" panose="02000503030000020004" pitchFamily="2" charset="0"/>
              </a:rPr>
              <a:t>Union </a:t>
            </a:r>
            <a:r>
              <a:rPr lang="fr-FR" sz="1400" b="1" dirty="0" smtClean="0">
                <a:latin typeface="Aller" panose="02000503030000020004" pitchFamily="2" charset="0"/>
              </a:rPr>
              <a:t>nationale </a:t>
            </a:r>
            <a:r>
              <a:rPr lang="en-US" sz="1400" b="1" dirty="0" smtClean="0">
                <a:latin typeface="Aller" panose="02000503030000020004" pitchFamily="2" charset="0"/>
              </a:rPr>
              <a:t>des </a:t>
            </a:r>
            <a:r>
              <a:rPr lang="en-US" sz="1400" b="1" dirty="0" err="1" smtClean="0">
                <a:latin typeface="Aller" panose="02000503030000020004" pitchFamily="2" charset="0"/>
              </a:rPr>
              <a:t>Fédérations</a:t>
            </a:r>
            <a:r>
              <a:rPr lang="en-US" sz="1400" b="1" dirty="0" smtClean="0">
                <a:latin typeface="Aller" panose="02000503030000020004" pitchFamily="2" charset="0"/>
              </a:rPr>
              <a:t> </a:t>
            </a:r>
            <a:r>
              <a:rPr lang="en-US" sz="1400" b="1" dirty="0" err="1" smtClean="0">
                <a:latin typeface="Aller" panose="02000503030000020004" pitchFamily="2" charset="0"/>
              </a:rPr>
              <a:t>d’organismes</a:t>
            </a:r>
            <a:r>
              <a:rPr lang="en-US" sz="1400" b="1" dirty="0" smtClean="0">
                <a:latin typeface="Aller" panose="02000503030000020004" pitchFamily="2" charset="0"/>
              </a:rPr>
              <a:t> </a:t>
            </a:r>
            <a:r>
              <a:rPr lang="en-US" sz="1400" b="1" dirty="0" err="1" smtClean="0">
                <a:latin typeface="Aller" panose="02000503030000020004" pitchFamily="2" charset="0"/>
              </a:rPr>
              <a:t>Hlm</a:t>
            </a:r>
            <a:endParaRPr lang="en-US" sz="1400" b="1" dirty="0" smtClean="0">
              <a:latin typeface="Aller" panose="02000503030000020004" pitchFamily="2" charset="0"/>
            </a:endParaRPr>
          </a:p>
          <a:p>
            <a:r>
              <a:rPr lang="en-US" sz="1400" dirty="0" smtClean="0">
                <a:latin typeface="Aller" panose="02000503030000020004" pitchFamily="2" charset="0"/>
              </a:rPr>
              <a:t>14, rue Lord-Byron, 75384 Paris </a:t>
            </a:r>
            <a:r>
              <a:rPr lang="en-US" sz="1400" dirty="0" err="1" smtClean="0">
                <a:latin typeface="Aller" panose="02000503030000020004" pitchFamily="2" charset="0"/>
              </a:rPr>
              <a:t>Cedex</a:t>
            </a:r>
            <a:r>
              <a:rPr lang="en-US" sz="1400" dirty="0" smtClean="0">
                <a:latin typeface="Aller" panose="02000503030000020004" pitchFamily="2" charset="0"/>
              </a:rPr>
              <a:t> 08</a:t>
            </a:r>
          </a:p>
          <a:p>
            <a:r>
              <a:rPr lang="en-US" sz="1400" dirty="0" err="1" smtClean="0">
                <a:latin typeface="Aller" panose="02000503030000020004" pitchFamily="2" charset="0"/>
              </a:rPr>
              <a:t>Tél</a:t>
            </a:r>
            <a:r>
              <a:rPr lang="en-US" sz="1400" dirty="0" smtClean="0">
                <a:latin typeface="Aller" panose="02000503030000020004" pitchFamily="2" charset="0"/>
              </a:rPr>
              <a:t>. : 01 40 75 78 00 – Fax : 01 40 75 79 83</a:t>
            </a:r>
          </a:p>
          <a:p>
            <a:endParaRPr lang="en-US" sz="1400" dirty="0" smtClean="0">
              <a:latin typeface="Aller" panose="02000503030000020004" pitchFamily="2" charset="0"/>
            </a:endParaRPr>
          </a:p>
          <a:p>
            <a:r>
              <a:rPr lang="en-US" sz="1400" b="1" dirty="0" smtClean="0">
                <a:solidFill>
                  <a:srgbClr val="D7172F"/>
                </a:solidFill>
                <a:latin typeface="Aller" panose="02000503030000020004" pitchFamily="2" charset="0"/>
              </a:rPr>
              <a:t>www.union-habitat.org</a:t>
            </a:r>
            <a:endParaRPr lang="fr-FR" sz="1400" b="1" dirty="0">
              <a:solidFill>
                <a:srgbClr val="D7172F"/>
              </a:solidFill>
              <a:latin typeface="Aller" panose="02000503030000020004" pitchFamily="2" charset="0"/>
            </a:endParaRPr>
          </a:p>
        </p:txBody>
      </p:sp>
      <p:sp>
        <p:nvSpPr>
          <p:cNvPr id="13" name="ZoneTexte 12"/>
          <p:cNvSpPr txBox="1"/>
          <p:nvPr userDrawn="1"/>
        </p:nvSpPr>
        <p:spPr>
          <a:xfrm>
            <a:off x="611560" y="324798"/>
            <a:ext cx="492443" cy="707886"/>
          </a:xfrm>
          <a:prstGeom prst="rect">
            <a:avLst/>
          </a:prstGeom>
          <a:noFill/>
        </p:spPr>
        <p:txBody>
          <a:bodyPr wrap="none" rtlCol="0">
            <a:spAutoFit/>
          </a:bodyPr>
          <a:lstStyle/>
          <a:p>
            <a:r>
              <a:rPr lang="fr-FR" sz="4000" b="1" dirty="0" smtClean="0">
                <a:solidFill>
                  <a:srgbClr val="00B0B9"/>
                </a:solidFill>
                <a:latin typeface="Aller" panose="02000503030000020004" pitchFamily="2" charset="0"/>
              </a:rPr>
              <a:t>+</a:t>
            </a:r>
            <a:endParaRPr lang="fr-FR" sz="4000" b="1" dirty="0">
              <a:solidFill>
                <a:srgbClr val="00B0B9"/>
              </a:solidFill>
              <a:latin typeface="Aller" panose="02000503030000020004" pitchFamily="2" charset="0"/>
            </a:endParaRPr>
          </a:p>
        </p:txBody>
      </p:sp>
      <p:sp>
        <p:nvSpPr>
          <p:cNvPr id="14"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19" name="Espace réservé du texte 20"/>
          <p:cNvSpPr>
            <a:spLocks noGrp="1"/>
          </p:cNvSpPr>
          <p:nvPr>
            <p:ph type="body" sz="quarter" idx="12"/>
          </p:nvPr>
        </p:nvSpPr>
        <p:spPr>
          <a:xfrm>
            <a:off x="-4616" y="1943835"/>
            <a:ext cx="8404769" cy="629444"/>
          </a:xfrm>
          <a:prstGeom prst="rect">
            <a:avLst/>
          </a:prstGeom>
          <a:ln>
            <a:noFill/>
          </a:ln>
        </p:spPr>
        <p:txBody>
          <a:bodyPr lIns="1296000"/>
          <a:lstStyle>
            <a:lvl1pPr marL="114300" indent="0">
              <a:buNone/>
              <a:defRPr sz="1600">
                <a:solidFill>
                  <a:schemeClr val="tx1"/>
                </a:solidFill>
                <a:latin typeface="Aller" panose="02000503030000020004" pitchFamily="2" charset="0"/>
              </a:defRPr>
            </a:lvl1pPr>
          </a:lstStyle>
          <a:p>
            <a:pPr lvl="0"/>
            <a:endParaRPr lang="fr-FR" dirty="0"/>
          </a:p>
        </p:txBody>
      </p:sp>
      <p:sp>
        <p:nvSpPr>
          <p:cNvPr id="21" name="Espace réservé du texte 20"/>
          <p:cNvSpPr>
            <a:spLocks noGrp="1"/>
          </p:cNvSpPr>
          <p:nvPr>
            <p:ph type="body" sz="quarter" idx="13"/>
          </p:nvPr>
        </p:nvSpPr>
        <p:spPr>
          <a:xfrm>
            <a:off x="-6172" y="3419193"/>
            <a:ext cx="8404769" cy="629444"/>
          </a:xfrm>
          <a:prstGeom prst="rect">
            <a:avLst/>
          </a:prstGeom>
          <a:ln>
            <a:noFill/>
          </a:ln>
        </p:spPr>
        <p:txBody>
          <a:bodyPr lIns="1296000"/>
          <a:lstStyle>
            <a:lvl1pPr marL="114300" indent="0">
              <a:buNone/>
              <a:defRPr sz="1600">
                <a:solidFill>
                  <a:schemeClr val="tx1"/>
                </a:solidFill>
                <a:latin typeface="Aller" panose="02000503030000020004" pitchFamily="2" charset="0"/>
              </a:defRPr>
            </a:lvl1pPr>
          </a:lstStyle>
          <a:p>
            <a:pPr lvl="0"/>
            <a:endParaRPr lang="fr-FR" dirty="0"/>
          </a:p>
        </p:txBody>
      </p:sp>
      <p:pic>
        <p:nvPicPr>
          <p:cNvPr id="22"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a:off x="381950" y="0"/>
            <a:ext cx="1080120" cy="1370957"/>
          </a:xfrm>
          <a:prstGeom prst="rect">
            <a:avLst/>
          </a:prstGeom>
          <a:solidFill>
            <a:srgbClr val="ABD26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t="25437"/>
          <a:stretch/>
        </p:blipFill>
        <p:spPr>
          <a:xfrm>
            <a:off x="3953336" y="-2"/>
            <a:ext cx="5203661" cy="5834267"/>
          </a:xfrm>
          <a:prstGeom prst="rect">
            <a:avLst/>
          </a:prstGeom>
        </p:spPr>
      </p:pic>
      <p:sp>
        <p:nvSpPr>
          <p:cNvPr id="19" name="Rectangle 18"/>
          <p:cNvSpPr/>
          <p:nvPr userDrawn="1"/>
        </p:nvSpPr>
        <p:spPr>
          <a:xfrm>
            <a:off x="980" y="2029139"/>
            <a:ext cx="9144000" cy="3784975"/>
          </a:xfrm>
          <a:prstGeom prst="rect">
            <a:avLst/>
          </a:prstGeom>
          <a:solidFill>
            <a:srgbClr val="16C0E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USH\CHARTE GRAPHIQUE - Nouvelle 2012\Nouveaux logos\JPG\USH_SIGN_INSTIT_CARTOUCH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18" name="ZoneTexte 17"/>
          <p:cNvSpPr txBox="1"/>
          <p:nvPr userDrawn="1"/>
        </p:nvSpPr>
        <p:spPr>
          <a:xfrm>
            <a:off x="71500" y="2346204"/>
            <a:ext cx="514061" cy="769441"/>
          </a:xfrm>
          <a:prstGeom prst="rect">
            <a:avLst/>
          </a:prstGeom>
          <a:noFill/>
        </p:spPr>
        <p:txBody>
          <a:bodyPr wrap="square" rtlCol="0">
            <a:spAutoFit/>
          </a:bodyPr>
          <a:lstStyle/>
          <a:p>
            <a:r>
              <a:rPr lang="fr-FR" sz="4400" dirty="0">
                <a:latin typeface="FFF Tusj" panose="02040802050405020203" pitchFamily="18" charset="0"/>
              </a:rPr>
              <a:t>2</a:t>
            </a:r>
          </a:p>
        </p:txBody>
      </p:sp>
    </p:spTree>
    <p:extLst>
      <p:ext uri="{BB962C8B-B14F-4D97-AF65-F5344CB8AC3E}">
        <p14:creationId xmlns:p14="http://schemas.microsoft.com/office/powerpoint/2010/main" val="414636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a:off x="381950" y="0"/>
            <a:ext cx="1080120" cy="1370957"/>
          </a:xfrm>
          <a:prstGeom prst="rect">
            <a:avLst/>
          </a:prstGeom>
          <a:solidFill>
            <a:srgbClr val="16C0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0885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ison">
    <p:spTree>
      <p:nvGrpSpPr>
        <p:cNvPr id="1" name=""/>
        <p:cNvGrpSpPr/>
        <p:nvPr/>
      </p:nvGrpSpPr>
      <p:grpSpPr>
        <a:xfrm>
          <a:off x="0" y="0"/>
          <a:ext cx="0" cy="0"/>
          <a:chOff x="0" y="0"/>
          <a:chExt cx="0" cy="0"/>
        </a:xfrm>
      </p:grpSpPr>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a:off x="381950" y="0"/>
            <a:ext cx="1080120" cy="1370957"/>
          </a:xfrm>
          <a:prstGeom prst="rect">
            <a:avLst/>
          </a:prstGeom>
          <a:solidFill>
            <a:srgbClr val="16C0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106436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b="14982"/>
          <a:stretch/>
        </p:blipFill>
        <p:spPr>
          <a:xfrm>
            <a:off x="4015128" y="-16412"/>
            <a:ext cx="5143500" cy="5830526"/>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0823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98246" y="2303874"/>
            <a:ext cx="514061" cy="769441"/>
          </a:xfrm>
          <a:prstGeom prst="rect">
            <a:avLst/>
          </a:prstGeom>
          <a:noFill/>
        </p:spPr>
        <p:txBody>
          <a:bodyPr wrap="square" rtlCol="0">
            <a:spAutoFit/>
          </a:bodyPr>
          <a:lstStyle/>
          <a:p>
            <a:r>
              <a:rPr lang="fr-FR" sz="4400" dirty="0">
                <a:latin typeface="FFF Tusj" panose="02040802050405020203" pitchFamily="18" charset="0"/>
              </a:rPr>
              <a:t>3</a:t>
            </a:r>
          </a:p>
        </p:txBody>
      </p:sp>
    </p:spTree>
    <p:extLst>
      <p:ext uri="{BB962C8B-B14F-4D97-AF65-F5344CB8AC3E}">
        <p14:creationId xmlns:p14="http://schemas.microsoft.com/office/powerpoint/2010/main" val="149844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aison">
    <p:spTree>
      <p:nvGrpSpPr>
        <p:cNvPr id="1" name=""/>
        <p:cNvGrpSpPr/>
        <p:nvPr/>
      </p:nvGrpSpPr>
      <p:grpSpPr>
        <a:xfrm>
          <a:off x="0" y="0"/>
          <a:ext cx="0" cy="0"/>
          <a:chOff x="0" y="0"/>
          <a:chExt cx="0" cy="0"/>
        </a:xfrm>
      </p:grpSpPr>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a:off x="381950" y="0"/>
            <a:ext cx="1080120" cy="1370957"/>
          </a:xfrm>
          <a:prstGeom prst="rect">
            <a:avLst/>
          </a:prstGeom>
          <a:solidFill>
            <a:srgbClr val="0823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FE83EA1-CAB9-4574-9097-89A49F954ACD}" type="datetime1">
              <a:rPr lang="fr-FR" smtClean="0"/>
              <a:t>20/10/2014</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A031847-8044-46A3-9793-64E5BE609C21}" type="slidenum">
              <a:rPr lang="fr-FR" smtClean="0"/>
              <a:t>‹N°›</a:t>
            </a:fld>
            <a:endParaRPr lang="fr-F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79" r:id="rId3"/>
    <p:sldLayoutId id="2147483665"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661" r:id="rId32"/>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4000" b="1" dirty="0" smtClean="0"/>
              <a:t>Groupe Professionnel « Aménagement, partenariats, montages... »</a:t>
            </a:r>
            <a:endParaRPr lang="fr-FR" sz="4000" b="1" dirty="0"/>
          </a:p>
        </p:txBody>
      </p:sp>
      <p:sp>
        <p:nvSpPr>
          <p:cNvPr id="3" name="Espace réservé du texte 2"/>
          <p:cNvSpPr>
            <a:spLocks noGrp="1"/>
          </p:cNvSpPr>
          <p:nvPr>
            <p:ph type="body" sz="quarter" idx="11"/>
          </p:nvPr>
        </p:nvSpPr>
        <p:spPr/>
        <p:txBody>
          <a:bodyPr/>
          <a:lstStyle/>
          <a:p>
            <a:r>
              <a:rPr lang="fr-FR" dirty="0" smtClean="0"/>
              <a:t>Service Maîtrise d’ Ouvrage et Patrimoine</a:t>
            </a:r>
          </a:p>
          <a:p>
            <a:r>
              <a:rPr lang="fr-FR" dirty="0" smtClean="0"/>
              <a:t>« Urbanisme, aménagement, foncier »</a:t>
            </a:r>
            <a:endParaRPr lang="fr-FR" dirty="0"/>
          </a:p>
        </p:txBody>
      </p:sp>
      <p:sp>
        <p:nvSpPr>
          <p:cNvPr id="4" name="Espace réservé du texte 3"/>
          <p:cNvSpPr>
            <a:spLocks noGrp="1"/>
          </p:cNvSpPr>
          <p:nvPr>
            <p:ph type="body" sz="quarter" idx="12"/>
          </p:nvPr>
        </p:nvSpPr>
        <p:spPr/>
        <p:txBody>
          <a:bodyPr/>
          <a:lstStyle/>
          <a:p>
            <a:r>
              <a:rPr lang="fr-FR" b="1" dirty="0" smtClean="0"/>
              <a:t>        21 Octobre  2014</a:t>
            </a:r>
            <a:endParaRPr lang="fr-FR" b="1" dirty="0"/>
          </a:p>
        </p:txBody>
      </p:sp>
    </p:spTree>
    <p:extLst>
      <p:ext uri="{BB962C8B-B14F-4D97-AF65-F5344CB8AC3E}">
        <p14:creationId xmlns:p14="http://schemas.microsoft.com/office/powerpoint/2010/main" val="2005277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3200" dirty="0" smtClean="0">
                <a:latin typeface="Arial" panose="020B0604020202020204" pitchFamily="34" charset="0"/>
                <a:cs typeface="Arial" panose="020B0604020202020204" pitchFamily="34" charset="0"/>
              </a:rPr>
              <a:t>Retours d’une enquête de l’USH (1) </a:t>
            </a:r>
            <a:endParaRPr lang="fr-FR" sz="3200" dirty="0">
              <a:latin typeface="Arial" panose="020B0604020202020204" pitchFamily="34" charset="0"/>
              <a:cs typeface="Arial" panose="020B0604020202020204" pitchFamily="34" charset="0"/>
            </a:endParaRPr>
          </a:p>
          <a:p>
            <a:endParaRPr lang="fr-FR" dirty="0"/>
          </a:p>
        </p:txBody>
      </p:sp>
      <p:sp>
        <p:nvSpPr>
          <p:cNvPr id="3" name="Espace réservé du texte 2"/>
          <p:cNvSpPr>
            <a:spLocks noGrp="1"/>
          </p:cNvSpPr>
          <p:nvPr>
            <p:ph type="body" sz="quarter" idx="11"/>
          </p:nvPr>
        </p:nvSpPr>
        <p:spPr/>
        <p:txBody>
          <a:bodyPr/>
          <a:lstStyle/>
          <a:p>
            <a:pPr marL="0" indent="0">
              <a:buSzPct val="130000"/>
              <a:buNone/>
            </a:pPr>
            <a:endParaRPr lang="fr-FR" dirty="0" smtClean="0"/>
          </a:p>
          <a:p>
            <a:pPr marL="342900" indent="-342900">
              <a:buSzPct val="130000"/>
            </a:pPr>
            <a:r>
              <a:rPr lang="fr-FR" dirty="0" smtClean="0"/>
              <a:t>Conduite en Juin 2014, en réponse à une sollicitation de la </a:t>
            </a:r>
            <a:r>
              <a:rPr lang="fr-FR" dirty="0" err="1" smtClean="0"/>
              <a:t>DHUP</a:t>
            </a:r>
            <a:r>
              <a:rPr lang="fr-FR" dirty="0" smtClean="0"/>
              <a:t> dans le cadre de l’application du projet de loi à la construction de logements sociaux, auprès de l’ensemble des organismes</a:t>
            </a:r>
          </a:p>
          <a:p>
            <a:pPr marL="0" indent="0">
              <a:buSzPct val="130000"/>
              <a:buNone/>
            </a:pPr>
            <a:endParaRPr lang="fr-FR" dirty="0" smtClean="0"/>
          </a:p>
          <a:p>
            <a:pPr marL="342900" indent="-342900">
              <a:buSzPct val="130000"/>
            </a:pPr>
            <a:r>
              <a:rPr lang="fr-FR" dirty="0" smtClean="0"/>
              <a:t>Taux </a:t>
            </a:r>
            <a:r>
              <a:rPr lang="fr-FR" dirty="0" smtClean="0"/>
              <a:t>de </a:t>
            </a:r>
            <a:r>
              <a:rPr lang="fr-FR" dirty="0" smtClean="0"/>
              <a:t>réponse: 33 </a:t>
            </a:r>
            <a:r>
              <a:rPr lang="fr-FR" dirty="0" smtClean="0"/>
              <a:t>organismes ou </a:t>
            </a:r>
            <a:r>
              <a:rPr lang="fr-FR" dirty="0" smtClean="0"/>
              <a:t>groupes (3F, SNI régional…)</a:t>
            </a:r>
            <a:endParaRPr lang="fr-FR" dirty="0" smtClean="0"/>
          </a:p>
          <a:p>
            <a:pPr marL="0" indent="0">
              <a:buSzPct val="130000"/>
              <a:buNone/>
            </a:pPr>
            <a:endParaRPr lang="fr-FR" dirty="0" smtClean="0"/>
          </a:p>
          <a:p>
            <a:pPr marL="342900" indent="-342900">
              <a:buSzPct val="130000"/>
            </a:pPr>
            <a:r>
              <a:rPr lang="fr-FR" dirty="0" smtClean="0"/>
              <a:t>Néanmoins des réponses très convergentes et significatives</a:t>
            </a:r>
            <a:endParaRPr lang="fr-FR" dirty="0"/>
          </a:p>
        </p:txBody>
      </p:sp>
      <p:sp>
        <p:nvSpPr>
          <p:cNvPr id="4" name="Espace réservé du texte 3"/>
          <p:cNvSpPr>
            <a:spLocks noGrp="1"/>
          </p:cNvSpPr>
          <p:nvPr>
            <p:ph type="body" sz="quarter" idx="12"/>
          </p:nvPr>
        </p:nvSpPr>
        <p:spPr/>
        <p:txBody>
          <a:bodyPr/>
          <a:lstStyle/>
          <a:p>
            <a:r>
              <a:rPr lang="fr-FR" b="1" dirty="0" smtClean="0"/>
              <a:t>Sur les 33 répondants</a:t>
            </a:r>
            <a:endParaRPr lang="fr-FR" b="1" dirty="0"/>
          </a:p>
        </p:txBody>
      </p:sp>
    </p:spTree>
    <p:extLst>
      <p:ext uri="{BB962C8B-B14F-4D97-AF65-F5344CB8AC3E}">
        <p14:creationId xmlns:p14="http://schemas.microsoft.com/office/powerpoint/2010/main" val="2524221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3200" dirty="0" smtClean="0">
                <a:latin typeface="Arial" panose="020B0604020202020204" pitchFamily="34" charset="0"/>
                <a:cs typeface="Arial" panose="020B0604020202020204" pitchFamily="34" charset="0"/>
              </a:rPr>
              <a:t>Retours d’une enquête de l’USH (2) </a:t>
            </a:r>
            <a:endParaRPr lang="fr-FR" sz="3200" dirty="0">
              <a:latin typeface="Arial" panose="020B0604020202020204" pitchFamily="34" charset="0"/>
              <a:cs typeface="Arial" panose="020B0604020202020204" pitchFamily="34" charset="0"/>
            </a:endParaRPr>
          </a:p>
          <a:p>
            <a:endParaRPr lang="fr-FR" dirty="0"/>
          </a:p>
        </p:txBody>
      </p:sp>
      <p:sp>
        <p:nvSpPr>
          <p:cNvPr id="3" name="Espace réservé du texte 2"/>
          <p:cNvSpPr>
            <a:spLocks noGrp="1"/>
          </p:cNvSpPr>
          <p:nvPr>
            <p:ph type="body" sz="quarter" idx="11"/>
          </p:nvPr>
        </p:nvSpPr>
        <p:spPr/>
        <p:txBody>
          <a:bodyPr/>
          <a:lstStyle/>
          <a:p>
            <a:pPr marL="0" indent="0">
              <a:buSzPct val="130000"/>
              <a:buNone/>
            </a:pPr>
            <a:endParaRPr lang="fr-FR" dirty="0" smtClean="0"/>
          </a:p>
          <a:p>
            <a:pPr marL="342900" indent="-342900">
              <a:buSzPct val="130000"/>
            </a:pPr>
            <a:r>
              <a:rPr lang="fr-FR" dirty="0" smtClean="0"/>
              <a:t>26 </a:t>
            </a:r>
            <a:r>
              <a:rPr lang="fr-FR" dirty="0"/>
              <a:t>organismes (79%) font état de problèmes de vacance</a:t>
            </a:r>
          </a:p>
          <a:p>
            <a:pPr marL="342900" indent="-342900">
              <a:buSzPct val="130000"/>
            </a:pPr>
            <a:r>
              <a:rPr lang="fr-FR" dirty="0" smtClean="0"/>
              <a:t>18 </a:t>
            </a:r>
            <a:r>
              <a:rPr lang="fr-FR" dirty="0"/>
              <a:t>organismes (55%) déclarent une vacance moyenne supérieure ou égale à 20% de leurs places, dont 10 (30%) une vacance moyenne supérieure ou égale à 30%</a:t>
            </a:r>
          </a:p>
          <a:p>
            <a:pPr marL="342900" indent="-342900">
              <a:buSzPct val="130000"/>
            </a:pPr>
            <a:r>
              <a:rPr lang="fr-FR" dirty="0" smtClean="0"/>
              <a:t>13 </a:t>
            </a:r>
            <a:r>
              <a:rPr lang="fr-FR" dirty="0"/>
              <a:t>organismes ont des « pics de vacance », localisés, de l’ordre de 50% et </a:t>
            </a:r>
            <a:r>
              <a:rPr lang="fr-FR" dirty="0" smtClean="0"/>
              <a:t>plus</a:t>
            </a:r>
            <a:endParaRPr lang="fr-FR" dirty="0"/>
          </a:p>
          <a:p>
            <a:pPr marL="342900" indent="-342900">
              <a:buSzPct val="130000"/>
            </a:pPr>
            <a:r>
              <a:rPr lang="fr-FR" dirty="0"/>
              <a:t>La situation de précarité financière croissante des ménages </a:t>
            </a:r>
            <a:r>
              <a:rPr lang="fr-FR" dirty="0" smtClean="0"/>
              <a:t>logés est  </a:t>
            </a:r>
            <a:r>
              <a:rPr lang="fr-FR" dirty="0"/>
              <a:t>désignée comme une cause générale de non-location des places de stationnement </a:t>
            </a:r>
            <a:r>
              <a:rPr lang="fr-FR" dirty="0" smtClean="0"/>
              <a:t>privatives (souvent de l’ordre de 40 à 50€ par mois) </a:t>
            </a:r>
            <a:endParaRPr lang="fr-FR" dirty="0"/>
          </a:p>
          <a:p>
            <a:pPr marL="0" indent="0">
              <a:buNone/>
            </a:pPr>
            <a:endParaRPr lang="fr-FR" dirty="0"/>
          </a:p>
        </p:txBody>
      </p:sp>
      <p:sp>
        <p:nvSpPr>
          <p:cNvPr id="4" name="Espace réservé du texte 3"/>
          <p:cNvSpPr>
            <a:spLocks noGrp="1"/>
          </p:cNvSpPr>
          <p:nvPr>
            <p:ph type="body" sz="quarter" idx="12"/>
          </p:nvPr>
        </p:nvSpPr>
        <p:spPr/>
        <p:txBody>
          <a:bodyPr/>
          <a:lstStyle/>
          <a:p>
            <a:r>
              <a:rPr lang="fr-FR" b="1" dirty="0"/>
              <a:t>Sur les 33 répondants</a:t>
            </a:r>
          </a:p>
        </p:txBody>
      </p:sp>
    </p:spTree>
    <p:extLst>
      <p:ext uri="{BB962C8B-B14F-4D97-AF65-F5344CB8AC3E}">
        <p14:creationId xmlns:p14="http://schemas.microsoft.com/office/powerpoint/2010/main" val="2676778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3200" dirty="0" smtClean="0">
                <a:latin typeface="Arial" panose="020B0604020202020204" pitchFamily="34" charset="0"/>
                <a:cs typeface="Arial" panose="020B0604020202020204" pitchFamily="34" charset="0"/>
              </a:rPr>
              <a:t>Retours d’une enquête de l’USH (3) </a:t>
            </a:r>
            <a:endParaRPr lang="fr-FR" sz="3200" dirty="0">
              <a:latin typeface="Arial" panose="020B0604020202020204" pitchFamily="34" charset="0"/>
              <a:cs typeface="Arial" panose="020B0604020202020204" pitchFamily="34" charset="0"/>
            </a:endParaRPr>
          </a:p>
          <a:p>
            <a:endParaRPr lang="fr-FR" dirty="0"/>
          </a:p>
        </p:txBody>
      </p:sp>
      <p:sp>
        <p:nvSpPr>
          <p:cNvPr id="3" name="Espace réservé du texte 2"/>
          <p:cNvSpPr>
            <a:spLocks noGrp="1"/>
          </p:cNvSpPr>
          <p:nvPr>
            <p:ph type="body" sz="quarter" idx="11"/>
          </p:nvPr>
        </p:nvSpPr>
        <p:spPr/>
        <p:txBody>
          <a:bodyPr/>
          <a:lstStyle/>
          <a:p>
            <a:pPr marL="0" indent="0">
              <a:buSzPct val="130000"/>
              <a:buNone/>
            </a:pPr>
            <a:endParaRPr lang="fr-FR" dirty="0" smtClean="0"/>
          </a:p>
          <a:p>
            <a:pPr marL="342900" indent="-342900">
              <a:buSzPct val="130000"/>
            </a:pPr>
            <a:r>
              <a:rPr lang="fr-FR" dirty="0" smtClean="0"/>
              <a:t>Leur </a:t>
            </a:r>
            <a:r>
              <a:rPr lang="fr-FR" dirty="0"/>
              <a:t>imposition à la taxe d’habitation, et leur exclusion de la base de calcul de l’</a:t>
            </a:r>
            <a:r>
              <a:rPr lang="fr-FR" dirty="0" err="1"/>
              <a:t>APL</a:t>
            </a:r>
            <a:r>
              <a:rPr lang="fr-FR" dirty="0"/>
              <a:t> en rend la </a:t>
            </a:r>
            <a:r>
              <a:rPr lang="fr-FR" dirty="0" smtClean="0"/>
              <a:t>charge d’autant </a:t>
            </a:r>
            <a:r>
              <a:rPr lang="fr-FR" dirty="0"/>
              <a:t>plus lourde : il est proposé par nombre d’organismes de revenir sur ces dispositions</a:t>
            </a:r>
            <a:r>
              <a:rPr lang="fr-FR" dirty="0" smtClean="0"/>
              <a:t>.</a:t>
            </a:r>
          </a:p>
          <a:p>
            <a:pPr marL="342900" indent="-342900">
              <a:buSzPct val="130000"/>
            </a:pPr>
            <a:r>
              <a:rPr lang="fr-FR" dirty="0"/>
              <a:t>La révision à la baisse des prix de location, pratiquée par nombre d’organismes ne porte pas toujours ses </a:t>
            </a:r>
            <a:r>
              <a:rPr lang="fr-FR" dirty="0" smtClean="0"/>
              <a:t>fruits</a:t>
            </a:r>
          </a:p>
          <a:p>
            <a:pPr marL="342900" indent="-342900">
              <a:buSzPct val="130000"/>
            </a:pPr>
            <a:r>
              <a:rPr lang="fr-FR" dirty="0"/>
              <a:t> </a:t>
            </a:r>
            <a:r>
              <a:rPr lang="fr-FR" dirty="0" smtClean="0"/>
              <a:t>Le </a:t>
            </a:r>
            <a:r>
              <a:rPr lang="fr-FR" dirty="0"/>
              <a:t>taux de vacance semble souvent croître dans le temps </a:t>
            </a:r>
            <a:r>
              <a:rPr lang="fr-FR" dirty="0" smtClean="0"/>
              <a:t>qui suit </a:t>
            </a:r>
            <a:r>
              <a:rPr lang="fr-FR" dirty="0"/>
              <a:t>l</a:t>
            </a:r>
            <a:r>
              <a:rPr lang="fr-FR" dirty="0" smtClean="0"/>
              <a:t>a </a:t>
            </a:r>
            <a:r>
              <a:rPr lang="fr-FR" dirty="0"/>
              <a:t>livraison, les ménages allégeant d’abord leur budget du coût de ces places. </a:t>
            </a:r>
          </a:p>
        </p:txBody>
      </p:sp>
      <p:sp>
        <p:nvSpPr>
          <p:cNvPr id="4" name="Espace réservé du texte 3"/>
          <p:cNvSpPr>
            <a:spLocks noGrp="1"/>
          </p:cNvSpPr>
          <p:nvPr>
            <p:ph type="body" sz="quarter" idx="12"/>
          </p:nvPr>
        </p:nvSpPr>
        <p:spPr/>
        <p:txBody>
          <a:bodyPr/>
          <a:lstStyle/>
          <a:p>
            <a:r>
              <a:rPr lang="fr-FR" b="1" dirty="0"/>
              <a:t>Sur les 33 répondants</a:t>
            </a:r>
          </a:p>
        </p:txBody>
      </p:sp>
    </p:spTree>
    <p:extLst>
      <p:ext uri="{BB962C8B-B14F-4D97-AF65-F5344CB8AC3E}">
        <p14:creationId xmlns:p14="http://schemas.microsoft.com/office/powerpoint/2010/main" val="1177545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3200" dirty="0" smtClean="0">
                <a:latin typeface="Arial" panose="020B0604020202020204" pitchFamily="34" charset="0"/>
                <a:cs typeface="Arial" panose="020B0604020202020204" pitchFamily="34" charset="0"/>
              </a:rPr>
              <a:t>Retours d’une enquête de l’USH (4) </a:t>
            </a:r>
            <a:endParaRPr lang="fr-FR" sz="3200" dirty="0">
              <a:latin typeface="Arial" panose="020B0604020202020204" pitchFamily="34" charset="0"/>
              <a:cs typeface="Arial" panose="020B0604020202020204" pitchFamily="34" charset="0"/>
            </a:endParaRPr>
          </a:p>
          <a:p>
            <a:endParaRPr lang="fr-FR" dirty="0"/>
          </a:p>
        </p:txBody>
      </p:sp>
      <p:sp>
        <p:nvSpPr>
          <p:cNvPr id="3" name="Espace réservé du texte 2"/>
          <p:cNvSpPr>
            <a:spLocks noGrp="1"/>
          </p:cNvSpPr>
          <p:nvPr>
            <p:ph type="body" sz="quarter" idx="11"/>
          </p:nvPr>
        </p:nvSpPr>
        <p:spPr/>
        <p:txBody>
          <a:bodyPr/>
          <a:lstStyle/>
          <a:p>
            <a:pPr marL="0" indent="0">
              <a:buSzPct val="130000"/>
              <a:buNone/>
            </a:pPr>
            <a:endParaRPr lang="fr-FR" sz="2000" dirty="0" smtClean="0"/>
          </a:p>
          <a:p>
            <a:pPr marL="342900" indent="-342900">
              <a:buSzPct val="130000"/>
            </a:pPr>
            <a:r>
              <a:rPr lang="fr-FR" sz="2000" dirty="0" smtClean="0"/>
              <a:t>La </a:t>
            </a:r>
            <a:r>
              <a:rPr lang="fr-FR" sz="2000" dirty="0"/>
              <a:t>proximité de places de stationnement publiques gratuites, voire de possibilités de stationnement </a:t>
            </a:r>
            <a:r>
              <a:rPr lang="fr-FR" sz="2000" dirty="0" smtClean="0"/>
              <a:t>sauvage… </a:t>
            </a:r>
          </a:p>
          <a:p>
            <a:pPr marL="342900" indent="-342900">
              <a:buSzPct val="130000"/>
            </a:pPr>
            <a:r>
              <a:rPr lang="fr-FR" sz="2000" dirty="0" smtClean="0"/>
              <a:t>La </a:t>
            </a:r>
            <a:r>
              <a:rPr lang="fr-FR" sz="2000" dirty="0"/>
              <a:t>proximité d’un réseau de transport en commun efficient </a:t>
            </a:r>
            <a:r>
              <a:rPr lang="fr-FR" sz="2000" dirty="0" smtClean="0"/>
              <a:t>, </a:t>
            </a:r>
            <a:r>
              <a:rPr lang="fr-FR" sz="2000" dirty="0"/>
              <a:t>notamment en centre-ville</a:t>
            </a:r>
          </a:p>
          <a:p>
            <a:pPr marL="342900" indent="-342900">
              <a:buSzPct val="130000"/>
            </a:pPr>
            <a:r>
              <a:rPr lang="fr-FR" sz="2000" dirty="0" smtClean="0"/>
              <a:t>La </a:t>
            </a:r>
            <a:r>
              <a:rPr lang="fr-FR" sz="2000" dirty="0"/>
              <a:t>sous motorisation des ménages habitant :</a:t>
            </a:r>
          </a:p>
          <a:p>
            <a:pPr marL="0" indent="0">
              <a:buSzPct val="130000"/>
              <a:buNone/>
            </a:pPr>
            <a:r>
              <a:rPr lang="fr-FR" sz="2000" dirty="0" smtClean="0"/>
              <a:t>	- les </a:t>
            </a:r>
            <a:r>
              <a:rPr lang="fr-FR" sz="2000" dirty="0"/>
              <a:t>petites typologies telles T1, T2 </a:t>
            </a:r>
            <a:endParaRPr lang="fr-FR" sz="2000" dirty="0" smtClean="0"/>
          </a:p>
          <a:p>
            <a:pPr marL="0" indent="0">
              <a:buSzPct val="130000"/>
              <a:buNone/>
            </a:pPr>
            <a:r>
              <a:rPr lang="fr-FR" sz="2000" dirty="0" smtClean="0"/>
              <a:t>	- les </a:t>
            </a:r>
            <a:r>
              <a:rPr lang="fr-FR" sz="2000" dirty="0"/>
              <a:t>résidences étudiantes ou jeunes travailleurs</a:t>
            </a:r>
            <a:r>
              <a:rPr lang="fr-FR" sz="2000" dirty="0" smtClean="0"/>
              <a:t>, </a:t>
            </a:r>
            <a:r>
              <a:rPr lang="fr-FR" sz="2000" dirty="0"/>
              <a:t>pour </a:t>
            </a:r>
            <a:r>
              <a:rPr lang="fr-FR" sz="2000" dirty="0" smtClean="0"/>
              <a:t>personnes 	âgées </a:t>
            </a:r>
            <a:r>
              <a:rPr lang="fr-FR" sz="2000" dirty="0"/>
              <a:t>et les </a:t>
            </a:r>
            <a:r>
              <a:rPr lang="fr-FR" sz="2000" dirty="0" err="1"/>
              <a:t>EHPAD</a:t>
            </a:r>
            <a:r>
              <a:rPr lang="fr-FR" sz="2000" dirty="0"/>
              <a:t> ; </a:t>
            </a:r>
            <a:endParaRPr lang="fr-FR" sz="2000" dirty="0" smtClean="0"/>
          </a:p>
          <a:p>
            <a:pPr marL="0" indent="0">
              <a:buSzPct val="130000"/>
              <a:buNone/>
            </a:pPr>
            <a:r>
              <a:rPr lang="fr-FR" sz="2000" dirty="0" smtClean="0"/>
              <a:t>	- les résidences dont </a:t>
            </a:r>
            <a:r>
              <a:rPr lang="fr-FR" sz="2000" dirty="0"/>
              <a:t>les habitants peuvent être considérés </a:t>
            </a:r>
            <a:r>
              <a:rPr lang="fr-FR" sz="2000" dirty="0" smtClean="0"/>
              <a:t>« à  	mobilité réduite » (foyers pour </a:t>
            </a:r>
            <a:r>
              <a:rPr lang="fr-FR" sz="2000" dirty="0"/>
              <a:t>personnes </a:t>
            </a:r>
            <a:r>
              <a:rPr lang="fr-FR" sz="2000" dirty="0" smtClean="0"/>
              <a:t>handicapées…)</a:t>
            </a:r>
            <a:r>
              <a:rPr lang="fr-FR" sz="2000" dirty="0"/>
              <a:t>	</a:t>
            </a:r>
            <a:endParaRPr lang="fr-FR" sz="2000" dirty="0" smtClean="0"/>
          </a:p>
          <a:p>
            <a:pPr marL="0" indent="0">
              <a:buSzPct val="130000"/>
              <a:buNone/>
            </a:pPr>
            <a:r>
              <a:rPr lang="fr-FR" sz="2000" dirty="0" smtClean="0"/>
              <a:t>	- les </a:t>
            </a:r>
            <a:r>
              <a:rPr lang="fr-FR" sz="2000" dirty="0" err="1"/>
              <a:t>PLAI</a:t>
            </a:r>
            <a:r>
              <a:rPr lang="fr-FR" sz="2000" dirty="0"/>
              <a:t> ou les résidences </a:t>
            </a:r>
            <a:r>
              <a:rPr lang="fr-FR" sz="2000" dirty="0" smtClean="0"/>
              <a:t>sociales</a:t>
            </a:r>
            <a:endParaRPr lang="fr-FR" sz="2000" dirty="0"/>
          </a:p>
        </p:txBody>
      </p:sp>
      <p:sp>
        <p:nvSpPr>
          <p:cNvPr id="4" name="Espace réservé du texte 3"/>
          <p:cNvSpPr>
            <a:spLocks noGrp="1"/>
          </p:cNvSpPr>
          <p:nvPr>
            <p:ph type="body" sz="quarter" idx="12"/>
          </p:nvPr>
        </p:nvSpPr>
        <p:spPr/>
        <p:txBody>
          <a:bodyPr/>
          <a:lstStyle/>
          <a:p>
            <a:r>
              <a:rPr lang="fr-FR" sz="2000" b="1" dirty="0" smtClean="0"/>
              <a:t>Les facteurs de vacance le plus souvent évoqués</a:t>
            </a:r>
            <a:endParaRPr lang="fr-FR" sz="2000" b="1" dirty="0"/>
          </a:p>
        </p:txBody>
      </p:sp>
    </p:spTree>
    <p:extLst>
      <p:ext uri="{BB962C8B-B14F-4D97-AF65-F5344CB8AC3E}">
        <p14:creationId xmlns:p14="http://schemas.microsoft.com/office/powerpoint/2010/main" val="3756744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3200" dirty="0" smtClean="0">
                <a:latin typeface="Arial" panose="020B0604020202020204" pitchFamily="34" charset="0"/>
                <a:cs typeface="Arial" panose="020B0604020202020204" pitchFamily="34" charset="0"/>
              </a:rPr>
              <a:t>Retours d’une enquête de l’USH (5) </a:t>
            </a:r>
            <a:endParaRPr lang="fr-FR" sz="3200" dirty="0">
              <a:latin typeface="Arial" panose="020B0604020202020204" pitchFamily="34" charset="0"/>
              <a:cs typeface="Arial" panose="020B0604020202020204" pitchFamily="34" charset="0"/>
            </a:endParaRPr>
          </a:p>
          <a:p>
            <a:endParaRPr lang="fr-FR" dirty="0"/>
          </a:p>
        </p:txBody>
      </p:sp>
      <p:sp>
        <p:nvSpPr>
          <p:cNvPr id="3" name="Espace réservé du texte 2"/>
          <p:cNvSpPr>
            <a:spLocks noGrp="1"/>
          </p:cNvSpPr>
          <p:nvPr>
            <p:ph type="body" sz="quarter" idx="11"/>
          </p:nvPr>
        </p:nvSpPr>
        <p:spPr/>
        <p:txBody>
          <a:bodyPr/>
          <a:lstStyle/>
          <a:p>
            <a:pPr marL="0" indent="0">
              <a:buSzPct val="130000"/>
              <a:buNone/>
            </a:pPr>
            <a:endParaRPr lang="fr-FR" sz="2000" dirty="0" smtClean="0"/>
          </a:p>
          <a:p>
            <a:pPr marL="342900" indent="-342900">
              <a:buSzPct val="130000"/>
            </a:pPr>
            <a:r>
              <a:rPr lang="fr-FR" sz="2000" dirty="0" smtClean="0"/>
              <a:t>Le </a:t>
            </a:r>
            <a:r>
              <a:rPr lang="fr-FR" sz="2000" dirty="0"/>
              <a:t>contexte d’implantation de l’opération joue également : </a:t>
            </a:r>
            <a:endParaRPr lang="fr-FR" sz="2000" dirty="0" smtClean="0"/>
          </a:p>
          <a:p>
            <a:pPr marL="0" indent="0">
              <a:buSzPct val="130000"/>
              <a:buNone/>
            </a:pPr>
            <a:r>
              <a:rPr lang="fr-FR" sz="2000" dirty="0" smtClean="0"/>
              <a:t>	- centres </a:t>
            </a:r>
            <a:r>
              <a:rPr lang="fr-FR" sz="2000" dirty="0"/>
              <a:t>villes bien desservis ; ou au contraire milieu rural où la </a:t>
            </a:r>
            <a:r>
              <a:rPr lang="fr-FR" sz="2000" dirty="0" smtClean="0"/>
              <a:t>	motorisation </a:t>
            </a:r>
            <a:r>
              <a:rPr lang="fr-FR" sz="2000" dirty="0"/>
              <a:t>peut être </a:t>
            </a:r>
            <a:r>
              <a:rPr lang="fr-FR" sz="2000" dirty="0" smtClean="0"/>
              <a:t>importante, </a:t>
            </a:r>
            <a:r>
              <a:rPr lang="fr-FR" sz="2000" dirty="0"/>
              <a:t>mais les espaces de </a:t>
            </a:r>
            <a:r>
              <a:rPr lang="fr-FR" sz="2000" dirty="0" smtClean="0"/>
              <a:t>	stationnement </a:t>
            </a:r>
            <a:r>
              <a:rPr lang="fr-FR" sz="2000" dirty="0"/>
              <a:t>abondants ; </a:t>
            </a:r>
            <a:endParaRPr lang="fr-FR" sz="2000" dirty="0" smtClean="0"/>
          </a:p>
          <a:p>
            <a:pPr marL="0" indent="0">
              <a:buSzPct val="130000"/>
              <a:buNone/>
            </a:pPr>
            <a:r>
              <a:rPr lang="fr-FR" sz="2000" dirty="0" smtClean="0"/>
              <a:t>	- quartiers </a:t>
            </a:r>
            <a:r>
              <a:rPr lang="fr-FR" sz="2000" dirty="0"/>
              <a:t>en renouvellement urbain ou « défavorisés </a:t>
            </a:r>
            <a:r>
              <a:rPr lang="fr-FR" sz="2000" dirty="0" smtClean="0"/>
              <a:t>»…</a:t>
            </a:r>
          </a:p>
          <a:p>
            <a:pPr marL="0" indent="0">
              <a:buSzPct val="130000"/>
              <a:buNone/>
            </a:pPr>
            <a:endParaRPr lang="fr-FR" sz="2000" dirty="0"/>
          </a:p>
          <a:p>
            <a:pPr marL="342900" indent="-342900">
              <a:buSzPct val="130000"/>
            </a:pPr>
            <a:r>
              <a:rPr lang="fr-FR" sz="2000" dirty="0" smtClean="0"/>
              <a:t>La </a:t>
            </a:r>
            <a:r>
              <a:rPr lang="fr-FR" sz="2000" dirty="0"/>
              <a:t>conception des stationnements est parfois aussi un facteur négatif (difficultés d’accès, exiguïté des places…) : ce sont les parkings souterrains qui présentent les plus grandes difficultés (sentiment d’insécurité…). Ils constituent un handicap  pour les opérations tant par leur coût d’investissement, que par leur coût de gestion et gardiennage, et bien </a:t>
            </a:r>
            <a:r>
              <a:rPr lang="fr-FR" sz="2000" dirty="0" smtClean="0"/>
              <a:t>sûr </a:t>
            </a:r>
            <a:r>
              <a:rPr lang="fr-FR" sz="2000" dirty="0"/>
              <a:t>leur risque élevé de vacance.</a:t>
            </a:r>
          </a:p>
        </p:txBody>
      </p:sp>
      <p:sp>
        <p:nvSpPr>
          <p:cNvPr id="4" name="Espace réservé du texte 3"/>
          <p:cNvSpPr>
            <a:spLocks noGrp="1"/>
          </p:cNvSpPr>
          <p:nvPr>
            <p:ph type="body" sz="quarter" idx="12"/>
          </p:nvPr>
        </p:nvSpPr>
        <p:spPr/>
        <p:txBody>
          <a:bodyPr/>
          <a:lstStyle/>
          <a:p>
            <a:r>
              <a:rPr lang="fr-FR" sz="2000" b="1" dirty="0" smtClean="0"/>
              <a:t>Les facteurs de vacance le plus souvent évoqués</a:t>
            </a:r>
            <a:endParaRPr lang="fr-FR" sz="2000" b="1" dirty="0"/>
          </a:p>
        </p:txBody>
      </p:sp>
    </p:spTree>
    <p:extLst>
      <p:ext uri="{BB962C8B-B14F-4D97-AF65-F5344CB8AC3E}">
        <p14:creationId xmlns:p14="http://schemas.microsoft.com/office/powerpoint/2010/main" val="1199094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3200" dirty="0" smtClean="0">
                <a:latin typeface="Arial" panose="020B0604020202020204" pitchFamily="34" charset="0"/>
                <a:cs typeface="Arial" panose="020B0604020202020204" pitchFamily="34" charset="0"/>
              </a:rPr>
              <a:t>Retours d’une enquête de l’USH (6) </a:t>
            </a:r>
            <a:endParaRPr lang="fr-FR" sz="3200" dirty="0">
              <a:latin typeface="Arial" panose="020B0604020202020204" pitchFamily="34" charset="0"/>
              <a:cs typeface="Arial" panose="020B0604020202020204" pitchFamily="34" charset="0"/>
            </a:endParaRPr>
          </a:p>
          <a:p>
            <a:endParaRPr lang="fr-FR" dirty="0"/>
          </a:p>
        </p:txBody>
      </p:sp>
      <p:sp>
        <p:nvSpPr>
          <p:cNvPr id="3" name="Espace réservé du texte 2"/>
          <p:cNvSpPr>
            <a:spLocks noGrp="1"/>
          </p:cNvSpPr>
          <p:nvPr>
            <p:ph type="body" sz="quarter" idx="11"/>
          </p:nvPr>
        </p:nvSpPr>
        <p:spPr/>
        <p:txBody>
          <a:bodyPr/>
          <a:lstStyle/>
          <a:p>
            <a:pPr marL="0" indent="0">
              <a:buSzPct val="130000"/>
              <a:buNone/>
            </a:pPr>
            <a:endParaRPr lang="fr-FR" sz="2000" dirty="0" smtClean="0"/>
          </a:p>
          <a:p>
            <a:pPr marL="342900" indent="-342900">
              <a:buSzPct val="130000"/>
            </a:pPr>
            <a:r>
              <a:rPr lang="fr-FR" sz="2000" dirty="0"/>
              <a:t>C</a:t>
            </a:r>
            <a:r>
              <a:rPr lang="fr-FR" sz="2000" dirty="0" smtClean="0"/>
              <a:t>ertaines </a:t>
            </a:r>
            <a:r>
              <a:rPr lang="fr-FR" sz="2000" dirty="0"/>
              <a:t>collectivités minorent déjà systématiquement le nombre de </a:t>
            </a:r>
            <a:r>
              <a:rPr lang="fr-FR" sz="2000" dirty="0" smtClean="0"/>
              <a:t>stationnements </a:t>
            </a:r>
            <a:r>
              <a:rPr lang="fr-FR" sz="2000" dirty="0"/>
              <a:t>privatifs </a:t>
            </a:r>
            <a:r>
              <a:rPr lang="fr-FR" sz="2000" dirty="0" smtClean="0"/>
              <a:t>imposés </a:t>
            </a:r>
            <a:r>
              <a:rPr lang="fr-FR" sz="2000" dirty="0"/>
              <a:t>au logement </a:t>
            </a:r>
            <a:r>
              <a:rPr lang="fr-FR" sz="2000" dirty="0" smtClean="0"/>
              <a:t>social, </a:t>
            </a:r>
            <a:r>
              <a:rPr lang="fr-FR" sz="2000" dirty="0" smtClean="0"/>
              <a:t>globalement ou en </a:t>
            </a:r>
            <a:r>
              <a:rPr lang="fr-FR" sz="2000" dirty="0" smtClean="0"/>
              <a:t>fonction de l’un ou l’autre des critères évoqués ci-dessus: sont mentionnés les PLU de ROUEN, LOUVIERS , PERPIGNAN</a:t>
            </a:r>
            <a:r>
              <a:rPr lang="fr-FR" sz="2000" dirty="0"/>
              <a:t>, </a:t>
            </a:r>
            <a:r>
              <a:rPr lang="fr-FR" sz="2000" dirty="0" smtClean="0"/>
              <a:t>NICE </a:t>
            </a:r>
            <a:r>
              <a:rPr lang="fr-FR" sz="2000" dirty="0"/>
              <a:t>METROPOLE, </a:t>
            </a:r>
            <a:r>
              <a:rPr lang="fr-FR" sz="2000" dirty="0" smtClean="0"/>
              <a:t> </a:t>
            </a:r>
            <a:r>
              <a:rPr lang="fr-FR" sz="2000" dirty="0" err="1" smtClean="0"/>
              <a:t>LMCU</a:t>
            </a:r>
            <a:r>
              <a:rPr lang="fr-FR" sz="2000" dirty="0" smtClean="0"/>
              <a:t>, GRAND </a:t>
            </a:r>
            <a:r>
              <a:rPr lang="fr-FR" sz="2000" dirty="0" smtClean="0"/>
              <a:t>NANCY, </a:t>
            </a:r>
            <a:r>
              <a:rPr lang="fr-FR" sz="2000" dirty="0" err="1" smtClean="0"/>
              <a:t>CUB</a:t>
            </a:r>
            <a:r>
              <a:rPr lang="fr-FR" sz="2000" dirty="0" smtClean="0"/>
              <a:t>…</a:t>
            </a:r>
            <a:endParaRPr lang="fr-FR" sz="2000" dirty="0" smtClean="0"/>
          </a:p>
          <a:p>
            <a:pPr marL="342900" indent="-342900">
              <a:buSzPct val="130000"/>
            </a:pPr>
            <a:endParaRPr lang="fr-FR" sz="2000" dirty="0"/>
          </a:p>
          <a:p>
            <a:pPr marL="342900" indent="-342900">
              <a:buSzPct val="130000"/>
            </a:pPr>
            <a:r>
              <a:rPr lang="fr-FR" sz="2000" dirty="0" smtClean="0"/>
              <a:t>D’autres… excèderaient </a:t>
            </a:r>
            <a:r>
              <a:rPr lang="fr-FR" sz="2000" dirty="0" smtClean="0"/>
              <a:t>le plafond </a:t>
            </a:r>
            <a:r>
              <a:rPr lang="fr-FR" sz="2000" dirty="0" smtClean="0"/>
              <a:t>légal ou </a:t>
            </a:r>
            <a:r>
              <a:rPr lang="fr-FR" sz="2000" dirty="0" smtClean="0"/>
              <a:t>seraient réticentes à appliquer les possibilités de dérogation récentes (par exemple à proximité des nœuds de transport en commun)</a:t>
            </a:r>
            <a:endParaRPr lang="fr-FR" sz="2000" dirty="0"/>
          </a:p>
        </p:txBody>
      </p:sp>
      <p:sp>
        <p:nvSpPr>
          <p:cNvPr id="4" name="Espace réservé du texte 3"/>
          <p:cNvSpPr>
            <a:spLocks noGrp="1"/>
          </p:cNvSpPr>
          <p:nvPr>
            <p:ph type="body" sz="quarter" idx="12"/>
          </p:nvPr>
        </p:nvSpPr>
        <p:spPr/>
        <p:txBody>
          <a:bodyPr/>
          <a:lstStyle/>
          <a:p>
            <a:r>
              <a:rPr lang="fr-FR" sz="2000" b="1" dirty="0" smtClean="0"/>
              <a:t>Les pratiques des collectivités</a:t>
            </a:r>
            <a:endParaRPr lang="fr-FR" sz="2000" b="1" dirty="0"/>
          </a:p>
        </p:txBody>
      </p:sp>
    </p:spTree>
    <p:extLst>
      <p:ext uri="{BB962C8B-B14F-4D97-AF65-F5344CB8AC3E}">
        <p14:creationId xmlns:p14="http://schemas.microsoft.com/office/powerpoint/2010/main" val="784077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latin typeface="Arial" panose="020B0604020202020204" pitchFamily="34" charset="0"/>
                <a:cs typeface="Arial" panose="020B0604020202020204" pitchFamily="34" charset="0"/>
              </a:rPr>
              <a:t>Commentaires et discussions…</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371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latin typeface="Arial" panose="020B0604020202020204" pitchFamily="34" charset="0"/>
                <a:cs typeface="Arial" panose="020B0604020202020204" pitchFamily="34" charset="0"/>
              </a:rPr>
              <a:t>Commentaires et discussions…(1)</a:t>
            </a:r>
            <a:endParaRPr lang="fr-FR" dirty="0">
              <a:latin typeface="Arial" panose="020B0604020202020204" pitchFamily="34" charset="0"/>
              <a:cs typeface="Arial" panose="020B0604020202020204" pitchFamily="34" charset="0"/>
            </a:endParaRPr>
          </a:p>
          <a:p>
            <a:endParaRPr lang="fr-FR" dirty="0"/>
          </a:p>
        </p:txBody>
      </p:sp>
      <p:sp>
        <p:nvSpPr>
          <p:cNvPr id="3" name="Espace réservé du texte 2"/>
          <p:cNvSpPr>
            <a:spLocks noGrp="1"/>
          </p:cNvSpPr>
          <p:nvPr>
            <p:ph type="body" sz="quarter" idx="11"/>
          </p:nvPr>
        </p:nvSpPr>
        <p:spPr/>
        <p:txBody>
          <a:bodyPr/>
          <a:lstStyle/>
          <a:p>
            <a:pPr marL="342900" indent="-342900">
              <a:buSzPct val="130000"/>
            </a:pPr>
            <a:r>
              <a:rPr lang="fr-FR" dirty="0"/>
              <a:t>Un équilibre </a:t>
            </a:r>
            <a:r>
              <a:rPr lang="fr-FR" dirty="0" smtClean="0"/>
              <a:t>à négocier</a:t>
            </a:r>
            <a:r>
              <a:rPr lang="fr-FR" dirty="0" smtClean="0"/>
              <a:t> </a:t>
            </a:r>
            <a:r>
              <a:rPr lang="fr-FR" dirty="0"/>
              <a:t>entre stationnement privatif payant (au risque de sa vacance…) et stationnement public « libre et gratuit » (au risque d’être « anarchique </a:t>
            </a:r>
            <a:r>
              <a:rPr lang="fr-FR" dirty="0" smtClean="0"/>
              <a:t>», </a:t>
            </a:r>
            <a:r>
              <a:rPr lang="fr-FR" dirty="0"/>
              <a:t>si mal calibré et </a:t>
            </a:r>
            <a:r>
              <a:rPr lang="fr-FR" dirty="0" smtClean="0"/>
              <a:t>conçu</a:t>
            </a:r>
            <a:r>
              <a:rPr lang="fr-FR" dirty="0" smtClean="0"/>
              <a:t>)…</a:t>
            </a:r>
          </a:p>
          <a:p>
            <a:pPr marL="342900" indent="-342900">
              <a:buSzPct val="130000"/>
            </a:pPr>
            <a:r>
              <a:rPr lang="fr-FR" dirty="0" smtClean="0"/>
              <a:t>La règle ne saurait tout résoudre : privilégier les conditions de mise en place d’une négociation équilibrée entre organismes et collectivités, prenant en compte le contexte de chaque opération</a:t>
            </a:r>
            <a:endParaRPr lang="fr-FR" dirty="0" smtClean="0"/>
          </a:p>
          <a:p>
            <a:pPr marL="342900" indent="-342900">
              <a:buSzPct val="130000"/>
            </a:pPr>
            <a:r>
              <a:rPr lang="fr-FR" dirty="0"/>
              <a:t>U</a:t>
            </a:r>
            <a:r>
              <a:rPr lang="fr-FR" dirty="0" smtClean="0"/>
              <a:t>ne question explicitée (mais loin d’être toujours résolue…) dans les opérations d’aménagement globales:  </a:t>
            </a:r>
            <a:r>
              <a:rPr lang="fr-FR" dirty="0" err="1" smtClean="0"/>
              <a:t>PRU</a:t>
            </a:r>
            <a:r>
              <a:rPr lang="fr-FR" dirty="0" smtClean="0"/>
              <a:t>,  </a:t>
            </a:r>
            <a:r>
              <a:rPr lang="fr-FR" dirty="0" err="1" smtClean="0"/>
              <a:t>écoquartiers</a:t>
            </a:r>
            <a:r>
              <a:rPr lang="fr-FR" dirty="0" smtClean="0"/>
              <a:t>, ZAC…</a:t>
            </a:r>
          </a:p>
          <a:p>
            <a:pPr marL="0" indent="0">
              <a:buSzPct val="130000"/>
              <a:buNone/>
            </a:pPr>
            <a:endParaRPr lang="fr-FR" dirty="0"/>
          </a:p>
          <a:p>
            <a:pPr>
              <a:buSzPct val="130000"/>
            </a:pPr>
            <a:endParaRPr lang="fr-FR" dirty="0"/>
          </a:p>
          <a:p>
            <a:pPr marL="0" indent="0">
              <a:buSzPct val="130000"/>
              <a:buNone/>
            </a:pPr>
            <a:endParaRPr lang="fr-FR" dirty="0"/>
          </a:p>
          <a:p>
            <a:pPr marL="0" indent="0">
              <a:buNone/>
            </a:pPr>
            <a:endParaRPr lang="fr-FR" dirty="0"/>
          </a:p>
        </p:txBody>
      </p:sp>
      <p:sp>
        <p:nvSpPr>
          <p:cNvPr id="4" name="Espace réservé du texte 3"/>
          <p:cNvSpPr>
            <a:spLocks noGrp="1"/>
          </p:cNvSpPr>
          <p:nvPr>
            <p:ph type="body" sz="quarter" idx="12"/>
          </p:nvPr>
        </p:nvSpPr>
        <p:spPr/>
        <p:txBody>
          <a:bodyPr/>
          <a:lstStyle/>
          <a:p>
            <a:r>
              <a:rPr lang="fr-FR" b="1" dirty="0" smtClean="0"/>
              <a:t>Les points de vue partagés…</a:t>
            </a:r>
            <a:endParaRPr lang="fr-FR" b="1" dirty="0"/>
          </a:p>
        </p:txBody>
      </p:sp>
    </p:spTree>
    <p:extLst>
      <p:ext uri="{BB962C8B-B14F-4D97-AF65-F5344CB8AC3E}">
        <p14:creationId xmlns:p14="http://schemas.microsoft.com/office/powerpoint/2010/main" val="3249702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latin typeface="Arial" panose="020B0604020202020204" pitchFamily="34" charset="0"/>
                <a:cs typeface="Arial" panose="020B0604020202020204" pitchFamily="34" charset="0"/>
              </a:rPr>
              <a:t>Commentaires et discussions…(2)</a:t>
            </a:r>
            <a:endParaRPr lang="fr-FR" dirty="0">
              <a:latin typeface="Arial" panose="020B0604020202020204" pitchFamily="34" charset="0"/>
              <a:cs typeface="Arial" panose="020B0604020202020204" pitchFamily="34" charset="0"/>
            </a:endParaRPr>
          </a:p>
          <a:p>
            <a:endParaRPr lang="fr-FR" dirty="0"/>
          </a:p>
        </p:txBody>
      </p:sp>
      <p:sp>
        <p:nvSpPr>
          <p:cNvPr id="3" name="Espace réservé du texte 2"/>
          <p:cNvSpPr>
            <a:spLocks noGrp="1"/>
          </p:cNvSpPr>
          <p:nvPr>
            <p:ph type="body" sz="quarter" idx="11"/>
          </p:nvPr>
        </p:nvSpPr>
        <p:spPr/>
        <p:txBody>
          <a:bodyPr/>
          <a:lstStyle/>
          <a:p>
            <a:pPr marL="342900" indent="-342900">
              <a:buSzPct val="130000"/>
            </a:pPr>
            <a:r>
              <a:rPr lang="fr-FR" dirty="0" smtClean="0"/>
              <a:t>Une </a:t>
            </a:r>
            <a:r>
              <a:rPr lang="fr-FR" dirty="0"/>
              <a:t>approche trop </a:t>
            </a:r>
            <a:r>
              <a:rPr lang="fr-FR" dirty="0" err="1"/>
              <a:t>généralisante</a:t>
            </a:r>
            <a:r>
              <a:rPr lang="fr-FR" dirty="0"/>
              <a:t> dans les PLU </a:t>
            </a:r>
            <a:r>
              <a:rPr lang="fr-FR" dirty="0" smtClean="0"/>
              <a:t>?</a:t>
            </a:r>
          </a:p>
          <a:p>
            <a:pPr marL="0" indent="0">
              <a:buSzPct val="130000"/>
              <a:buNone/>
            </a:pPr>
            <a:r>
              <a:rPr lang="fr-FR" dirty="0" smtClean="0"/>
              <a:t> </a:t>
            </a:r>
            <a:endParaRPr lang="fr-FR" dirty="0"/>
          </a:p>
          <a:p>
            <a:pPr marL="342900" indent="-342900">
              <a:buSzPct val="130000"/>
            </a:pPr>
            <a:r>
              <a:rPr lang="fr-FR" dirty="0"/>
              <a:t>Les PLU « post-</a:t>
            </a:r>
            <a:r>
              <a:rPr lang="fr-FR" dirty="0" err="1"/>
              <a:t>ALUR</a:t>
            </a:r>
            <a:r>
              <a:rPr lang="fr-FR" dirty="0"/>
              <a:t> » devraient comporter « un inventaire des capacités de stationnement ouvertes au public et des possibilités de mutualisation de ces espaces </a:t>
            </a:r>
            <a:r>
              <a:rPr lang="fr-FR" dirty="0" smtClean="0"/>
              <a:t>»</a:t>
            </a:r>
          </a:p>
          <a:p>
            <a:pPr marL="342900" indent="-342900">
              <a:buSzPct val="130000"/>
            </a:pPr>
            <a:endParaRPr lang="fr-FR" dirty="0"/>
          </a:p>
          <a:p>
            <a:pPr marL="342900" indent="-342900">
              <a:buSzPct val="130000"/>
            </a:pPr>
            <a:r>
              <a:rPr lang="fr-FR" dirty="0" smtClean="0"/>
              <a:t>Quelle méthode ? Quelle autorité ? Quel niveau de précision ?</a:t>
            </a:r>
            <a:endParaRPr lang="fr-FR" dirty="0"/>
          </a:p>
          <a:p>
            <a:pPr marL="0" indent="0">
              <a:buSzPct val="130000"/>
              <a:buNone/>
            </a:pPr>
            <a:endParaRPr lang="fr-FR" dirty="0"/>
          </a:p>
          <a:p>
            <a:pPr marL="0" indent="0">
              <a:buNone/>
            </a:pPr>
            <a:endParaRPr lang="fr-FR" dirty="0"/>
          </a:p>
        </p:txBody>
      </p:sp>
      <p:sp>
        <p:nvSpPr>
          <p:cNvPr id="4" name="Espace réservé du texte 3"/>
          <p:cNvSpPr>
            <a:spLocks noGrp="1"/>
          </p:cNvSpPr>
          <p:nvPr>
            <p:ph type="body" sz="quarter" idx="12"/>
          </p:nvPr>
        </p:nvSpPr>
        <p:spPr/>
        <p:txBody>
          <a:bodyPr/>
          <a:lstStyle/>
          <a:p>
            <a:r>
              <a:rPr lang="fr-FR" b="1" dirty="0" smtClean="0"/>
              <a:t>Quels rôles ?</a:t>
            </a:r>
            <a:endParaRPr lang="fr-FR" b="1" dirty="0"/>
          </a:p>
        </p:txBody>
      </p:sp>
    </p:spTree>
    <p:extLst>
      <p:ext uri="{BB962C8B-B14F-4D97-AF65-F5344CB8AC3E}">
        <p14:creationId xmlns:p14="http://schemas.microsoft.com/office/powerpoint/2010/main" val="948065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latin typeface="Arial" panose="020B0604020202020204" pitchFamily="34" charset="0"/>
                <a:cs typeface="Arial" panose="020B0604020202020204" pitchFamily="34" charset="0"/>
              </a:rPr>
              <a:t>Commentaires et discussions</a:t>
            </a:r>
            <a:r>
              <a:rPr lang="fr-FR" dirty="0" smtClean="0">
                <a:latin typeface="Arial" panose="020B0604020202020204" pitchFamily="34" charset="0"/>
                <a:cs typeface="Arial" panose="020B0604020202020204" pitchFamily="34" charset="0"/>
              </a:rPr>
              <a:t>…(3)</a:t>
            </a:r>
            <a:endParaRPr lang="fr-FR" dirty="0">
              <a:latin typeface="Arial" panose="020B0604020202020204" pitchFamily="34" charset="0"/>
              <a:cs typeface="Arial" panose="020B0604020202020204" pitchFamily="34" charset="0"/>
            </a:endParaRPr>
          </a:p>
          <a:p>
            <a:endParaRPr lang="fr-FR" dirty="0"/>
          </a:p>
        </p:txBody>
      </p:sp>
      <p:sp>
        <p:nvSpPr>
          <p:cNvPr id="3" name="Espace réservé du texte 2"/>
          <p:cNvSpPr>
            <a:spLocks noGrp="1"/>
          </p:cNvSpPr>
          <p:nvPr>
            <p:ph type="body" sz="quarter" idx="11"/>
          </p:nvPr>
        </p:nvSpPr>
        <p:spPr/>
        <p:txBody>
          <a:bodyPr/>
          <a:lstStyle/>
          <a:p>
            <a:pPr marL="342900" indent="-342900">
              <a:buSzPct val="130000"/>
            </a:pPr>
            <a:r>
              <a:rPr lang="fr-FR" dirty="0" smtClean="0"/>
              <a:t>Abaisser en général le plafond actuel de 1 place par logement à 0,8 voire 0,5 (référence citée du PLU de Rennes)</a:t>
            </a:r>
          </a:p>
          <a:p>
            <a:pPr marL="342900" indent="-342900">
              <a:buSzPct val="130000"/>
            </a:pPr>
            <a:r>
              <a:rPr lang="fr-FR" dirty="0"/>
              <a:t>Le </a:t>
            </a:r>
            <a:r>
              <a:rPr lang="fr-FR" dirty="0" smtClean="0"/>
              <a:t>limiter </a:t>
            </a:r>
            <a:r>
              <a:rPr lang="fr-FR" dirty="0"/>
              <a:t>à 0,5 pour les types &lt; ou = au </a:t>
            </a:r>
            <a:r>
              <a:rPr lang="fr-FR" dirty="0" smtClean="0"/>
              <a:t>T2 et les </a:t>
            </a:r>
            <a:r>
              <a:rPr lang="fr-FR" dirty="0" err="1" smtClean="0"/>
              <a:t>PLAI</a:t>
            </a:r>
            <a:endParaRPr lang="fr-FR" dirty="0" smtClean="0"/>
          </a:p>
          <a:p>
            <a:pPr marL="342900" indent="-342900">
              <a:buSzPct val="130000"/>
            </a:pPr>
            <a:r>
              <a:rPr lang="fr-FR" dirty="0" smtClean="0"/>
              <a:t>Le réduire encore davantage </a:t>
            </a:r>
            <a:r>
              <a:rPr lang="fr-FR" dirty="0"/>
              <a:t>pour les résidences </a:t>
            </a:r>
            <a:r>
              <a:rPr lang="fr-FR" dirty="0" smtClean="0"/>
              <a:t>étudiantes, jeunes travailleurs, personnes âgées </a:t>
            </a:r>
            <a:r>
              <a:rPr lang="fr-FR" dirty="0"/>
              <a:t>et les </a:t>
            </a:r>
            <a:r>
              <a:rPr lang="fr-FR" dirty="0" err="1" smtClean="0"/>
              <a:t>EHPAD</a:t>
            </a:r>
            <a:r>
              <a:rPr lang="fr-FR" dirty="0" smtClean="0"/>
              <a:t>, les résidences sociales; et pour celles dont </a:t>
            </a:r>
            <a:r>
              <a:rPr lang="fr-FR" dirty="0"/>
              <a:t>les habitants peuvent être considérés « à  </a:t>
            </a:r>
            <a:r>
              <a:rPr lang="fr-FR" dirty="0" smtClean="0"/>
              <a:t>mobilité </a:t>
            </a:r>
            <a:r>
              <a:rPr lang="fr-FR" dirty="0"/>
              <a:t>réduite » (foyers pour personnes handicapées</a:t>
            </a:r>
            <a:r>
              <a:rPr lang="fr-FR" dirty="0" smtClean="0"/>
              <a:t>…)</a:t>
            </a:r>
            <a:r>
              <a:rPr lang="fr-FR" dirty="0"/>
              <a:t>	</a:t>
            </a:r>
            <a:endParaRPr lang="fr-FR" dirty="0" smtClean="0"/>
          </a:p>
          <a:p>
            <a:pPr marL="342900" indent="-342900">
              <a:buSzPct val="130000"/>
            </a:pPr>
            <a:r>
              <a:rPr lang="fr-FR" dirty="0" smtClean="0"/>
              <a:t>Dans les centres villes bien desservis pas les transports en commun, aller jusqu’à une exonération de l’obligation, au moins en dessous d’un certain seuil d’opération</a:t>
            </a:r>
            <a:endParaRPr lang="fr-FR" dirty="0"/>
          </a:p>
          <a:p>
            <a:pPr marL="0" indent="0">
              <a:buSzPct val="130000"/>
              <a:buNone/>
            </a:pPr>
            <a:endParaRPr lang="fr-FR" dirty="0"/>
          </a:p>
          <a:p>
            <a:pPr marL="0" indent="0">
              <a:buNone/>
            </a:pPr>
            <a:endParaRPr lang="fr-FR" dirty="0"/>
          </a:p>
        </p:txBody>
      </p:sp>
      <p:sp>
        <p:nvSpPr>
          <p:cNvPr id="4" name="Espace réservé du texte 3"/>
          <p:cNvSpPr>
            <a:spLocks noGrp="1"/>
          </p:cNvSpPr>
          <p:nvPr>
            <p:ph type="body" sz="quarter" idx="12"/>
          </p:nvPr>
        </p:nvSpPr>
        <p:spPr/>
        <p:txBody>
          <a:bodyPr/>
          <a:lstStyle/>
          <a:p>
            <a:r>
              <a:rPr lang="fr-FR" b="1" dirty="0" smtClean="0"/>
              <a:t>Quelques chiffres préconisés par les organismes…à débattre</a:t>
            </a:r>
            <a:endParaRPr lang="fr-FR" b="1" dirty="0"/>
          </a:p>
        </p:txBody>
      </p:sp>
    </p:spTree>
    <p:extLst>
      <p:ext uri="{BB962C8B-B14F-4D97-AF65-F5344CB8AC3E}">
        <p14:creationId xmlns:p14="http://schemas.microsoft.com/office/powerpoint/2010/main" val="2674599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4000" b="1" i="1" dirty="0" smtClean="0"/>
              <a:t>Les obligations de stationnement privatif dans le montage des opérations nouvelles</a:t>
            </a:r>
            <a:endParaRPr lang="fr-FR" sz="4000" b="1" i="1" dirty="0"/>
          </a:p>
        </p:txBody>
      </p:sp>
      <p:sp>
        <p:nvSpPr>
          <p:cNvPr id="3" name="Espace réservé du texte 2"/>
          <p:cNvSpPr>
            <a:spLocks noGrp="1"/>
          </p:cNvSpPr>
          <p:nvPr>
            <p:ph type="body" sz="quarter" idx="11"/>
          </p:nvPr>
        </p:nvSpPr>
        <p:spPr/>
        <p:txBody>
          <a:bodyPr/>
          <a:lstStyle/>
          <a:p>
            <a:r>
              <a:rPr lang="fr-FR" dirty="0" smtClean="0"/>
              <a:t>Service Maîtrise d’ Ouvrage et Patrimoine</a:t>
            </a:r>
          </a:p>
          <a:p>
            <a:r>
              <a:rPr lang="fr-FR" dirty="0" smtClean="0"/>
              <a:t>« Urbanisme, aménagement, foncier »</a:t>
            </a:r>
            <a:endParaRPr lang="fr-FR" dirty="0"/>
          </a:p>
        </p:txBody>
      </p:sp>
      <p:sp>
        <p:nvSpPr>
          <p:cNvPr id="4" name="Espace réservé du texte 3"/>
          <p:cNvSpPr>
            <a:spLocks noGrp="1"/>
          </p:cNvSpPr>
          <p:nvPr>
            <p:ph type="body" sz="quarter" idx="12"/>
          </p:nvPr>
        </p:nvSpPr>
        <p:spPr/>
        <p:txBody>
          <a:bodyPr/>
          <a:lstStyle/>
          <a:p>
            <a:r>
              <a:rPr lang="fr-FR" b="1" dirty="0" smtClean="0"/>
              <a:t>        21 Octobre  2014</a:t>
            </a:r>
            <a:endParaRPr lang="fr-FR" b="1" dirty="0"/>
          </a:p>
        </p:txBody>
      </p:sp>
    </p:spTree>
    <p:extLst>
      <p:ext uri="{BB962C8B-B14F-4D97-AF65-F5344CB8AC3E}">
        <p14:creationId xmlns:p14="http://schemas.microsoft.com/office/powerpoint/2010/main" val="715601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 constat</a:t>
            </a:r>
            <a:endParaRPr lang="fr-FR" dirty="0"/>
          </a:p>
        </p:txBody>
      </p:sp>
    </p:spTree>
    <p:extLst>
      <p:ext uri="{BB962C8B-B14F-4D97-AF65-F5344CB8AC3E}">
        <p14:creationId xmlns:p14="http://schemas.microsoft.com/office/powerpoint/2010/main" val="1485806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latin typeface="Arial" panose="020B0604020202020204" pitchFamily="34" charset="0"/>
                <a:cs typeface="Arial" panose="020B0604020202020204" pitchFamily="34" charset="0"/>
              </a:rPr>
              <a:t>Le constat</a:t>
            </a:r>
            <a:endParaRPr lang="fr-FR" dirty="0">
              <a:latin typeface="Arial" panose="020B0604020202020204" pitchFamily="34" charset="0"/>
              <a:cs typeface="Arial" panose="020B0604020202020204" pitchFamily="34" charset="0"/>
            </a:endParaRPr>
          </a:p>
          <a:p>
            <a:endParaRPr lang="fr-FR" dirty="0"/>
          </a:p>
        </p:txBody>
      </p:sp>
      <p:sp>
        <p:nvSpPr>
          <p:cNvPr id="3" name="Espace réservé du texte 2"/>
          <p:cNvSpPr>
            <a:spLocks noGrp="1"/>
          </p:cNvSpPr>
          <p:nvPr>
            <p:ph type="body" sz="quarter" idx="11"/>
          </p:nvPr>
        </p:nvSpPr>
        <p:spPr/>
        <p:txBody>
          <a:bodyPr/>
          <a:lstStyle/>
          <a:p>
            <a:pPr marL="342900" indent="-342900">
              <a:buSzPct val="130000"/>
            </a:pPr>
            <a:r>
              <a:rPr lang="fr-FR" dirty="0" smtClean="0"/>
              <a:t>Un </a:t>
            </a:r>
            <a:r>
              <a:rPr lang="fr-FR" b="1" dirty="0" smtClean="0"/>
              <a:t>impact économique très significatif des obligations de création de places de stationnement privatives </a:t>
            </a:r>
            <a:r>
              <a:rPr lang="fr-FR" dirty="0" smtClean="0"/>
              <a:t>dans les opérations nouvelles (en parking enterré, de l’ordre de 20 K€ / place…et plus)</a:t>
            </a:r>
          </a:p>
          <a:p>
            <a:pPr marL="342900" indent="-342900">
              <a:buSzPct val="130000"/>
            </a:pPr>
            <a:r>
              <a:rPr lang="fr-FR" dirty="0" smtClean="0"/>
              <a:t>Notamment dans un contexte d’incitation aux interventions en tissu existant, à la densification…</a:t>
            </a:r>
            <a:endParaRPr lang="fr-FR" dirty="0"/>
          </a:p>
          <a:p>
            <a:pPr marL="342900" indent="-342900">
              <a:buSzPct val="130000"/>
            </a:pPr>
            <a:r>
              <a:rPr lang="fr-FR" dirty="0" smtClean="0"/>
              <a:t>Une </a:t>
            </a:r>
            <a:r>
              <a:rPr lang="fr-FR" b="1" dirty="0" smtClean="0"/>
              <a:t>vacance très importante </a:t>
            </a:r>
            <a:r>
              <a:rPr lang="fr-FR" dirty="0" smtClean="0"/>
              <a:t>(voir plus loin) des stationnements privatifs loués en logement social (depuis la loi du 29/07/1998 ne liant plus, pour les immeubles postérieurs à 1977, location du logement et location du stationnement privatif)</a:t>
            </a:r>
          </a:p>
          <a:p>
            <a:pPr marL="0" indent="0">
              <a:buSzPct val="130000"/>
              <a:buNone/>
            </a:pPr>
            <a:endParaRPr lang="fr-FR" dirty="0" smtClean="0"/>
          </a:p>
          <a:p>
            <a:pPr marL="0" indent="0">
              <a:buSzPct val="130000"/>
              <a:buNone/>
            </a:pPr>
            <a:endParaRPr lang="fr-FR" dirty="0" smtClean="0"/>
          </a:p>
          <a:p>
            <a:pPr marL="342900" indent="-342900">
              <a:buSzPct val="130000"/>
            </a:pPr>
            <a:endParaRPr lang="fr-FR" dirty="0"/>
          </a:p>
          <a:p>
            <a:pPr>
              <a:buSzPct val="130000"/>
            </a:pPr>
            <a:endParaRPr lang="fr-FR" dirty="0"/>
          </a:p>
          <a:p>
            <a:pPr marL="0" indent="0">
              <a:buSzPct val="130000"/>
              <a:buNone/>
            </a:pPr>
            <a:endParaRPr lang="fr-FR" dirty="0"/>
          </a:p>
          <a:p>
            <a:pPr marL="0" indent="0">
              <a:buNone/>
            </a:pPr>
            <a:endParaRPr lang="fr-FR" dirty="0"/>
          </a:p>
        </p:txBody>
      </p:sp>
      <p:sp>
        <p:nvSpPr>
          <p:cNvPr id="4" name="Espace réservé du texte 3"/>
          <p:cNvSpPr>
            <a:spLocks noGrp="1"/>
          </p:cNvSpPr>
          <p:nvPr>
            <p:ph type="body" sz="quarter" idx="12"/>
          </p:nvPr>
        </p:nvSpPr>
        <p:spPr/>
        <p:txBody>
          <a:bodyPr/>
          <a:lstStyle/>
          <a:p>
            <a:endParaRPr lang="fr-FR" dirty="0"/>
          </a:p>
        </p:txBody>
      </p:sp>
    </p:spTree>
    <p:extLst>
      <p:ext uri="{BB962C8B-B14F-4D97-AF65-F5344CB8AC3E}">
        <p14:creationId xmlns:p14="http://schemas.microsoft.com/office/powerpoint/2010/main" val="4137119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latin typeface="Arial" panose="020B0604020202020204" pitchFamily="34" charset="0"/>
                <a:cs typeface="Arial" panose="020B0604020202020204" pitchFamily="34" charset="0"/>
              </a:rPr>
              <a:t>Le cadre actuel</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2661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latin typeface="Arial" panose="020B0604020202020204" pitchFamily="34" charset="0"/>
                <a:cs typeface="Arial" panose="020B0604020202020204" pitchFamily="34" charset="0"/>
              </a:rPr>
              <a:t>Le cadre actuel</a:t>
            </a:r>
            <a:endParaRPr lang="fr-FR" dirty="0">
              <a:latin typeface="Arial" panose="020B0604020202020204" pitchFamily="34" charset="0"/>
              <a:cs typeface="Arial" panose="020B0604020202020204" pitchFamily="34" charset="0"/>
            </a:endParaRPr>
          </a:p>
          <a:p>
            <a:endParaRPr lang="fr-FR" dirty="0"/>
          </a:p>
        </p:txBody>
      </p:sp>
      <p:sp>
        <p:nvSpPr>
          <p:cNvPr id="3" name="Espace réservé du texte 2"/>
          <p:cNvSpPr>
            <a:spLocks noGrp="1"/>
          </p:cNvSpPr>
          <p:nvPr>
            <p:ph type="body" sz="quarter" idx="11"/>
          </p:nvPr>
        </p:nvSpPr>
        <p:spPr/>
        <p:txBody>
          <a:bodyPr/>
          <a:lstStyle/>
          <a:p>
            <a:pPr marL="342900" indent="-342900">
              <a:buSzPct val="130000"/>
            </a:pPr>
            <a:r>
              <a:rPr lang="fr-FR" dirty="0" smtClean="0"/>
              <a:t>Article L123-1-13 du CU: </a:t>
            </a:r>
            <a:r>
              <a:rPr lang="fr-FR" i="1" dirty="0" smtClean="0"/>
              <a:t>«Il </a:t>
            </a:r>
            <a:r>
              <a:rPr lang="fr-FR" i="1" dirty="0"/>
              <a:t>ne peut, nonobstant toute disposition du plan local d'urbanisme, être exigé la réalisation de plus d'une aire de stationnement par logement lors de la construction de logements locatifs financés avec un prêt aidé par l'Etat. Les </a:t>
            </a:r>
            <a:r>
              <a:rPr lang="fr-FR" i="1" dirty="0" smtClean="0"/>
              <a:t>PLU peuvent…ne </a:t>
            </a:r>
            <a:r>
              <a:rPr lang="fr-FR" i="1" dirty="0"/>
              <a:t>pas imposer la réalisation d'aires de stationnement lors de la construction de ces </a:t>
            </a:r>
            <a:r>
              <a:rPr lang="fr-FR" i="1" dirty="0" smtClean="0"/>
              <a:t>logements»</a:t>
            </a:r>
          </a:p>
          <a:p>
            <a:pPr marL="0" indent="0">
              <a:buSzPct val="130000"/>
              <a:buNone/>
            </a:pPr>
            <a:endParaRPr lang="fr-FR" dirty="0" smtClean="0"/>
          </a:p>
          <a:p>
            <a:pPr marL="342900" indent="-342900">
              <a:buSzPct val="130000"/>
            </a:pPr>
            <a:r>
              <a:rPr lang="fr-FR" dirty="0" smtClean="0"/>
              <a:t>Des dérogations déjà possibles aux règles du PLU, par exemple dans les secteurs bien desservis par les transports en commun (loi </a:t>
            </a:r>
            <a:r>
              <a:rPr lang="fr-FR" dirty="0" err="1" smtClean="0"/>
              <a:t>ALUR</a:t>
            </a:r>
            <a:r>
              <a:rPr lang="fr-FR" dirty="0" smtClean="0"/>
              <a:t>), en cas de surélévation (ordonnance du 3/10/2013)… </a:t>
            </a:r>
            <a:endParaRPr lang="fr-FR" dirty="0"/>
          </a:p>
          <a:p>
            <a:pPr marL="0" indent="0">
              <a:buSzPct val="130000"/>
              <a:buNone/>
            </a:pPr>
            <a:endParaRPr lang="fr-FR" dirty="0"/>
          </a:p>
          <a:p>
            <a:pPr marL="0" indent="0">
              <a:buSzPct val="130000"/>
              <a:buNone/>
            </a:pPr>
            <a:endParaRPr lang="fr-FR" dirty="0" smtClean="0"/>
          </a:p>
          <a:p>
            <a:pPr marL="0" indent="0">
              <a:buSzPct val="130000"/>
              <a:buNone/>
            </a:pPr>
            <a:endParaRPr lang="fr-FR" dirty="0" smtClean="0"/>
          </a:p>
          <a:p>
            <a:pPr marL="342900" indent="-342900">
              <a:buSzPct val="130000"/>
            </a:pPr>
            <a:endParaRPr lang="fr-FR" dirty="0"/>
          </a:p>
          <a:p>
            <a:pPr>
              <a:buSzPct val="130000"/>
            </a:pPr>
            <a:endParaRPr lang="fr-FR" dirty="0"/>
          </a:p>
          <a:p>
            <a:pPr marL="0" indent="0">
              <a:buSzPct val="130000"/>
              <a:buNone/>
            </a:pPr>
            <a:endParaRPr lang="fr-FR" dirty="0"/>
          </a:p>
          <a:p>
            <a:pPr marL="0" indent="0">
              <a:buNone/>
            </a:pPr>
            <a:endParaRPr lang="fr-FR" dirty="0"/>
          </a:p>
        </p:txBody>
      </p:sp>
      <p:sp>
        <p:nvSpPr>
          <p:cNvPr id="4" name="Espace réservé du texte 3"/>
          <p:cNvSpPr>
            <a:spLocks noGrp="1"/>
          </p:cNvSpPr>
          <p:nvPr>
            <p:ph type="body" sz="quarter" idx="12"/>
          </p:nvPr>
        </p:nvSpPr>
        <p:spPr/>
        <p:txBody>
          <a:bodyPr/>
          <a:lstStyle/>
          <a:p>
            <a:endParaRPr lang="fr-FR" dirty="0"/>
          </a:p>
        </p:txBody>
      </p:sp>
    </p:spTree>
    <p:extLst>
      <p:ext uri="{BB962C8B-B14F-4D97-AF65-F5344CB8AC3E}">
        <p14:creationId xmlns:p14="http://schemas.microsoft.com/office/powerpoint/2010/main" val="710737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 projet de loi « simplification de la vie des entreprises »</a:t>
            </a:r>
            <a:endParaRPr lang="fr-FR" dirty="0"/>
          </a:p>
        </p:txBody>
      </p:sp>
    </p:spTree>
    <p:extLst>
      <p:ext uri="{BB962C8B-B14F-4D97-AF65-F5344CB8AC3E}">
        <p14:creationId xmlns:p14="http://schemas.microsoft.com/office/powerpoint/2010/main" val="1579049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latin typeface="Arial" panose="020B0604020202020204" pitchFamily="34" charset="0"/>
                <a:cs typeface="Arial" panose="020B0604020202020204" pitchFamily="34" charset="0"/>
              </a:rPr>
              <a:t>Le </a:t>
            </a:r>
            <a:r>
              <a:rPr lang="fr-FR" u="sng" dirty="0" smtClean="0">
                <a:latin typeface="Arial" panose="020B0604020202020204" pitchFamily="34" charset="0"/>
                <a:cs typeface="Arial" panose="020B0604020202020204" pitchFamily="34" charset="0"/>
              </a:rPr>
              <a:t>projet</a:t>
            </a:r>
            <a:r>
              <a:rPr lang="fr-FR" dirty="0" smtClean="0">
                <a:latin typeface="Arial" panose="020B0604020202020204" pitchFamily="34" charset="0"/>
                <a:cs typeface="Arial" panose="020B0604020202020204" pitchFamily="34" charset="0"/>
              </a:rPr>
              <a:t> de loi « simplification de la vie des entreprises »</a:t>
            </a:r>
            <a:endParaRPr lang="fr-FR" dirty="0">
              <a:latin typeface="Arial" panose="020B0604020202020204" pitchFamily="34" charset="0"/>
              <a:cs typeface="Arial" panose="020B0604020202020204" pitchFamily="34" charset="0"/>
            </a:endParaRPr>
          </a:p>
          <a:p>
            <a:endParaRPr lang="fr-FR" dirty="0"/>
          </a:p>
        </p:txBody>
      </p:sp>
      <p:sp>
        <p:nvSpPr>
          <p:cNvPr id="3" name="Espace réservé du texte 2"/>
          <p:cNvSpPr>
            <a:spLocks noGrp="1"/>
          </p:cNvSpPr>
          <p:nvPr>
            <p:ph type="body" sz="quarter" idx="11"/>
          </p:nvPr>
        </p:nvSpPr>
        <p:spPr/>
        <p:txBody>
          <a:bodyPr/>
          <a:lstStyle/>
          <a:p>
            <a:pPr marL="0" indent="0">
              <a:buSzPct val="130000"/>
              <a:buNone/>
            </a:pPr>
            <a:endParaRPr lang="fr-FR" dirty="0" smtClean="0"/>
          </a:p>
          <a:p>
            <a:pPr marL="342900" indent="-342900">
              <a:buSzPct val="130000"/>
            </a:pPr>
            <a:r>
              <a:rPr lang="fr-FR" dirty="0" smtClean="0"/>
              <a:t>Attendu d’ici fin 2014</a:t>
            </a:r>
          </a:p>
          <a:p>
            <a:pPr marL="342900" indent="-342900">
              <a:buSzPct val="130000"/>
            </a:pPr>
            <a:r>
              <a:rPr lang="fr-FR" dirty="0" smtClean="0"/>
              <a:t>Comporte plusieurs dispositions concernant l’urbanisme dans son article 7 </a:t>
            </a:r>
          </a:p>
          <a:p>
            <a:pPr marL="342900" indent="-342900">
              <a:buSzPct val="130000"/>
            </a:pPr>
            <a:r>
              <a:rPr lang="fr-FR" dirty="0" smtClean="0"/>
              <a:t>Dont en 3°, </a:t>
            </a:r>
            <a:r>
              <a:rPr lang="fr-FR" i="1" dirty="0" smtClean="0"/>
              <a:t>« pour faciliter la réalisation des opérations d’aménagement et de construction », </a:t>
            </a:r>
            <a:r>
              <a:rPr lang="fr-FR" dirty="0" smtClean="0"/>
              <a:t>limiter </a:t>
            </a:r>
            <a:r>
              <a:rPr lang="fr-FR" i="1" dirty="0" smtClean="0"/>
              <a:t>« le nombre de place de stationnement que les PLU… peuvent imposer pour certaines catégories de logement ou d’hébergement, en fonction de leur accessibilité par les transports publics réguliers et en tenant compte de la qualité de leur desserte » </a:t>
            </a:r>
            <a:endParaRPr lang="fr-FR" b="1" i="1" dirty="0"/>
          </a:p>
          <a:p>
            <a:pPr marL="0" indent="0">
              <a:buSzPct val="130000"/>
              <a:buNone/>
            </a:pPr>
            <a:endParaRPr lang="fr-FR" dirty="0" smtClean="0"/>
          </a:p>
          <a:p>
            <a:pPr marL="0" indent="0">
              <a:buSzPct val="130000"/>
              <a:buNone/>
            </a:pPr>
            <a:endParaRPr lang="fr-FR" dirty="0"/>
          </a:p>
          <a:p>
            <a:pPr>
              <a:buSzPct val="130000"/>
            </a:pPr>
            <a:endParaRPr lang="fr-FR" dirty="0"/>
          </a:p>
          <a:p>
            <a:pPr marL="0" indent="0">
              <a:buSzPct val="130000"/>
              <a:buNone/>
            </a:pPr>
            <a:endParaRPr lang="fr-FR" dirty="0"/>
          </a:p>
          <a:p>
            <a:pPr marL="0" indent="0">
              <a:buNone/>
            </a:pPr>
            <a:endParaRPr lang="fr-FR" dirty="0"/>
          </a:p>
        </p:txBody>
      </p:sp>
      <p:sp>
        <p:nvSpPr>
          <p:cNvPr id="4" name="Espace réservé du texte 3"/>
          <p:cNvSpPr>
            <a:spLocks noGrp="1"/>
          </p:cNvSpPr>
          <p:nvPr>
            <p:ph type="body" sz="quarter" idx="12"/>
          </p:nvPr>
        </p:nvSpPr>
        <p:spPr/>
        <p:txBody>
          <a:bodyPr/>
          <a:lstStyle/>
          <a:p>
            <a:endParaRPr lang="fr-FR" dirty="0"/>
          </a:p>
        </p:txBody>
      </p:sp>
    </p:spTree>
    <p:extLst>
      <p:ext uri="{BB962C8B-B14F-4D97-AF65-F5344CB8AC3E}">
        <p14:creationId xmlns:p14="http://schemas.microsoft.com/office/powerpoint/2010/main" val="2654688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latin typeface="Arial" panose="020B0604020202020204" pitchFamily="34" charset="0"/>
                <a:cs typeface="Arial" panose="020B0604020202020204" pitchFamily="34" charset="0"/>
              </a:rPr>
              <a:t>Retours d’une enquête de l’ USH</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2211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ica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FFF Tusj"/>
        <a:ea typeface=""/>
        <a:cs typeface=""/>
      </a:majorFont>
      <a:minorFont>
        <a:latin typeface="Aller"/>
        <a:ea typeface=""/>
        <a:cs typeface=""/>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txDef>
      <a:spPr>
        <a:noFill/>
      </a:spPr>
      <a:bodyPr wrap="square" rtlCol="0">
        <a:spAutoFit/>
      </a:bodyPr>
      <a:lstStyle>
        <a:defPPr>
          <a:defRPr sz="7200" dirty="0">
            <a:latin typeface="+mj-lt"/>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1789</TotalTime>
  <Words>846</Words>
  <Application>Microsoft Office PowerPoint</Application>
  <PresentationFormat>Affichage à l'écran (4:3)</PresentationFormat>
  <Paragraphs>103</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Apothicaire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USH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Loris Legendre</dc:creator>
  <cp:lastModifiedBy>jean nika</cp:lastModifiedBy>
  <cp:revision>111</cp:revision>
  <dcterms:created xsi:type="dcterms:W3CDTF">2013-10-10T07:41:08Z</dcterms:created>
  <dcterms:modified xsi:type="dcterms:W3CDTF">2014-10-20T16:17:01Z</dcterms:modified>
</cp:coreProperties>
</file>