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05" r:id="rId2"/>
    <p:sldId id="307" r:id="rId3"/>
    <p:sldId id="311" r:id="rId4"/>
    <p:sldId id="341" r:id="rId5"/>
    <p:sldId id="342" r:id="rId6"/>
    <p:sldId id="344" r:id="rId7"/>
    <p:sldId id="343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03A"/>
    <a:srgbClr val="7FBDA8"/>
    <a:srgbClr val="6AB1BD"/>
    <a:srgbClr val="C4675E"/>
    <a:srgbClr val="6D5C8C"/>
    <a:srgbClr val="B89991"/>
    <a:srgbClr val="A9A8B6"/>
    <a:srgbClr val="082347"/>
    <a:srgbClr val="16C0E8"/>
    <a:srgbClr val="ABD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7" autoAdjust="0"/>
    <p:restoredTop sz="94660"/>
  </p:normalViewPr>
  <p:slideViewPr>
    <p:cSldViewPr showGuides="1">
      <p:cViewPr>
        <p:scale>
          <a:sx n="70" d="100"/>
          <a:sy n="70" d="100"/>
        </p:scale>
        <p:origin x="-1488" y="-336"/>
      </p:cViewPr>
      <p:guideLst>
        <p:guide orient="horz" pos="2160"/>
        <p:guide pos="4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58"/>
    </p:cViewPr>
  </p:sorterViewPr>
  <p:notesViewPr>
    <p:cSldViewPr showGuides="1">
      <p:cViewPr varScale="1">
        <p:scale>
          <a:sx n="67" d="100"/>
          <a:sy n="67" d="100"/>
        </p:scale>
        <p:origin x="-2796" y="-114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D4216-6967-481C-981F-77ACB57A8DE6}" type="datetimeFigureOut">
              <a:rPr lang="fr-FR" smtClean="0"/>
              <a:t>20/10/2014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96395-FA98-4F38-AAFA-38CB4A9F7D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37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E5277-7BCB-4770-987D-CDF800DFA804}" type="datetimeFigureOut">
              <a:rPr lang="fr-FR" smtClean="0"/>
              <a:t>20/10/2014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F3DE-CEB4-4530-B572-182AEFA970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8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r="3151"/>
          <a:stretch/>
        </p:blipFill>
        <p:spPr>
          <a:xfrm>
            <a:off x="-96594" y="-16413"/>
            <a:ext cx="3862318" cy="694852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1684656"/>
            <a:ext cx="8172400" cy="3590641"/>
          </a:xfrm>
          <a:prstGeom prst="rect">
            <a:avLst/>
          </a:prstGeom>
          <a:solidFill>
            <a:srgbClr val="D8E2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396000" rtlCol="0" anchor="t"/>
          <a:lstStyle/>
          <a:p>
            <a:pPr algn="l"/>
            <a:r>
              <a:rPr lang="fr-FR" sz="7200" baseline="0" dirty="0" smtClean="0">
                <a:latin typeface="FFF Tusj" panose="02040802050405020203" pitchFamily="18" charset="0"/>
              </a:rPr>
              <a:t> </a:t>
            </a:r>
            <a:endParaRPr lang="fr-FR" sz="7200" dirty="0">
              <a:latin typeface="FFF Tusj" panose="02040802050405020203" pitchFamily="18" charset="0"/>
            </a:endParaRPr>
          </a:p>
        </p:txBody>
      </p:sp>
      <p:sp>
        <p:nvSpPr>
          <p:cNvPr id="16" name="Titre 1"/>
          <p:cNvSpPr txBox="1">
            <a:spLocks/>
          </p:cNvSpPr>
          <p:nvPr userDrawn="1"/>
        </p:nvSpPr>
        <p:spPr>
          <a:xfrm>
            <a:off x="-20466" y="1684656"/>
            <a:ext cx="7859764" cy="3105345"/>
          </a:xfrm>
          <a:prstGeom prst="rect">
            <a:avLst/>
          </a:prstGeom>
        </p:spPr>
        <p:txBody>
          <a:bodyPr vert="horz" lIns="792000" tIns="36000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6000" dirty="0">
              <a:latin typeface="FFF Tusj" panose="02040802050405020203" pitchFamily="18" charset="0"/>
            </a:endParaRPr>
          </a:p>
        </p:txBody>
      </p:sp>
      <p:sp>
        <p:nvSpPr>
          <p:cNvPr id="17" name="Sous-titre 2"/>
          <p:cNvSpPr txBox="1">
            <a:spLocks/>
          </p:cNvSpPr>
          <p:nvPr userDrawn="1"/>
        </p:nvSpPr>
        <p:spPr>
          <a:xfrm>
            <a:off x="3365592" y="4770319"/>
            <a:ext cx="5787135" cy="1260140"/>
          </a:xfrm>
          <a:prstGeom prst="rect">
            <a:avLst/>
          </a:prstGeom>
          <a:solidFill>
            <a:srgbClr val="00B0B9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endParaRPr lang="fr-FR" sz="2400" dirty="0">
              <a:solidFill>
                <a:prstClr val="white"/>
              </a:solidFill>
              <a:latin typeface="Aller" panose="02000503030000020004" pitchFamily="2" charset="0"/>
            </a:endParaRPr>
          </a:p>
        </p:txBody>
      </p:sp>
      <p:pic>
        <p:nvPicPr>
          <p:cNvPr id="18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759" y="1972626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>
            <a:off x="7839297" y="0"/>
            <a:ext cx="12663" cy="28889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-20467" y="1684656"/>
            <a:ext cx="7872427" cy="3105345"/>
          </a:xfrm>
          <a:prstGeom prst="rect">
            <a:avLst/>
          </a:prstGeom>
        </p:spPr>
        <p:txBody>
          <a:bodyPr lIns="1152000" tIns="396000"/>
          <a:lstStyle>
            <a:lvl1pPr marL="114300" indent="0">
              <a:buNone/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3383493" y="4790002"/>
            <a:ext cx="5760508" cy="1240458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Groupe Professionnel « Aménagement, partenariats, montages complexes »</a:t>
            </a:r>
            <a:endParaRPr lang="fr-FR" dirty="0"/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12"/>
          </p:nvPr>
        </p:nvSpPr>
        <p:spPr>
          <a:xfrm rot="16200000">
            <a:off x="6638471" y="1537144"/>
            <a:ext cx="2756080" cy="329102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082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 b="7006"/>
          <a:stretch/>
        </p:blipFill>
        <p:spPr>
          <a:xfrm>
            <a:off x="3959604" y="-9976"/>
            <a:ext cx="5204054" cy="5824089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AD903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26495" y="2258870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4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D90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D90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4" t="4256" r="24899" b="10965"/>
          <a:stretch/>
        </p:blipFill>
        <p:spPr>
          <a:xfrm>
            <a:off x="3959621" y="0"/>
            <a:ext cx="5184379" cy="5814114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7FBDA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71500" y="230387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5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7FBD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7FBD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9" b="4455"/>
          <a:stretch/>
        </p:blipFill>
        <p:spPr>
          <a:xfrm>
            <a:off x="3968436" y="-13161"/>
            <a:ext cx="5175564" cy="5827275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6AB1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55153" y="2346206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6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AB1B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AB1B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" b="25752"/>
          <a:stretch/>
        </p:blipFill>
        <p:spPr>
          <a:xfrm>
            <a:off x="3954483" y="-81390"/>
            <a:ext cx="5190497" cy="58955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ABD26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116504" y="234620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1</a:t>
            </a:r>
            <a:endParaRPr lang="fr-FR" sz="4400" dirty="0">
              <a:latin typeface="FFF Tusj" panose="02040802050405020203" pitchFamily="18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" b="17380"/>
          <a:stretch/>
        </p:blipFill>
        <p:spPr>
          <a:xfrm>
            <a:off x="3954486" y="0"/>
            <a:ext cx="5190496" cy="5814108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C4675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116505" y="230387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7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C467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C467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8"/>
          <a:stretch/>
        </p:blipFill>
        <p:spPr>
          <a:xfrm>
            <a:off x="4010870" y="-1"/>
            <a:ext cx="5134110" cy="5814115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6D5C8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71500" y="2359636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D5C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D5C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2" b="9369"/>
          <a:stretch/>
        </p:blipFill>
        <p:spPr>
          <a:xfrm>
            <a:off x="3985299" y="0"/>
            <a:ext cx="5163185" cy="5814114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B8999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 userDrawn="1"/>
        </p:nvSpPr>
        <p:spPr>
          <a:xfrm>
            <a:off x="71499" y="230387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9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B899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B899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8533" b="14892"/>
          <a:stretch/>
        </p:blipFill>
        <p:spPr>
          <a:xfrm>
            <a:off x="3957851" y="-22745"/>
            <a:ext cx="5186149" cy="5836691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A9A8B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-60124" y="2303874"/>
            <a:ext cx="90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latin typeface="FFF Tusj" panose="02040802050405020203" pitchFamily="18" charset="0"/>
              </a:rPr>
              <a:t>10</a:t>
            </a:r>
            <a:endParaRPr lang="fr-FR" sz="4400" dirty="0">
              <a:latin typeface="FFF Tusj" panose="020408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3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BD2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5396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00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9A8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646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9A8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293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4616" y="2202"/>
            <a:ext cx="9148615" cy="685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00B0B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4951294"/>
            <a:ext cx="5751576" cy="1304994"/>
          </a:xfrm>
          <a:prstGeom prst="rect">
            <a:avLst/>
          </a:prstGeom>
          <a:solidFill>
            <a:srgbClr val="D8E2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endParaRPr lang="fr-FR" sz="2800" dirty="0" smtClean="0">
              <a:latin typeface="Aller" panose="02000503030000020004" pitchFamily="2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5019015"/>
            <a:ext cx="5751576" cy="1169551"/>
          </a:xfrm>
          <a:prstGeom prst="rect">
            <a:avLst/>
          </a:prstGeom>
          <a:noFill/>
        </p:spPr>
        <p:txBody>
          <a:bodyPr wrap="square" lIns="1440000" rtlCol="0">
            <a:spAutoFit/>
          </a:bodyPr>
          <a:lstStyle/>
          <a:p>
            <a:r>
              <a:rPr lang="en-US" sz="1400" b="1" dirty="0" smtClean="0">
                <a:latin typeface="Aller" panose="02000503030000020004" pitchFamily="2" charset="0"/>
              </a:rPr>
              <a:t>Union </a:t>
            </a:r>
            <a:r>
              <a:rPr lang="fr-FR" sz="1400" b="1" dirty="0" smtClean="0">
                <a:latin typeface="Aller" panose="02000503030000020004" pitchFamily="2" charset="0"/>
              </a:rPr>
              <a:t>nationale </a:t>
            </a:r>
            <a:r>
              <a:rPr lang="en-US" sz="1400" b="1" dirty="0" smtClean="0">
                <a:latin typeface="Aller" panose="02000503030000020004" pitchFamily="2" charset="0"/>
              </a:rPr>
              <a:t>des </a:t>
            </a:r>
            <a:r>
              <a:rPr lang="en-US" sz="1400" b="1" dirty="0" err="1" smtClean="0">
                <a:latin typeface="Aller" panose="02000503030000020004" pitchFamily="2" charset="0"/>
              </a:rPr>
              <a:t>Fédérations</a:t>
            </a:r>
            <a:r>
              <a:rPr lang="en-US" sz="1400" b="1" dirty="0" smtClean="0">
                <a:latin typeface="Aller" panose="02000503030000020004" pitchFamily="2" charset="0"/>
              </a:rPr>
              <a:t> </a:t>
            </a:r>
            <a:r>
              <a:rPr lang="en-US" sz="1400" b="1" dirty="0" err="1" smtClean="0">
                <a:latin typeface="Aller" panose="02000503030000020004" pitchFamily="2" charset="0"/>
              </a:rPr>
              <a:t>d’organismes</a:t>
            </a:r>
            <a:r>
              <a:rPr lang="en-US" sz="1400" b="1" dirty="0" smtClean="0">
                <a:latin typeface="Aller" panose="02000503030000020004" pitchFamily="2" charset="0"/>
              </a:rPr>
              <a:t> </a:t>
            </a:r>
            <a:r>
              <a:rPr lang="en-US" sz="1400" b="1" dirty="0" err="1" smtClean="0">
                <a:latin typeface="Aller" panose="02000503030000020004" pitchFamily="2" charset="0"/>
              </a:rPr>
              <a:t>Hlm</a:t>
            </a:r>
            <a:endParaRPr lang="en-US" sz="1400" b="1" dirty="0" smtClean="0">
              <a:latin typeface="Aller" panose="02000503030000020004" pitchFamily="2" charset="0"/>
            </a:endParaRPr>
          </a:p>
          <a:p>
            <a:r>
              <a:rPr lang="en-US" sz="1400" dirty="0" smtClean="0">
                <a:latin typeface="Aller" panose="02000503030000020004" pitchFamily="2" charset="0"/>
              </a:rPr>
              <a:t>14, rue Lord-Byron, 75384 Paris </a:t>
            </a:r>
            <a:r>
              <a:rPr lang="en-US" sz="1400" dirty="0" err="1" smtClean="0">
                <a:latin typeface="Aller" panose="02000503030000020004" pitchFamily="2" charset="0"/>
              </a:rPr>
              <a:t>Cedex</a:t>
            </a:r>
            <a:r>
              <a:rPr lang="en-US" sz="1400" dirty="0" smtClean="0">
                <a:latin typeface="Aller" panose="02000503030000020004" pitchFamily="2" charset="0"/>
              </a:rPr>
              <a:t> 08</a:t>
            </a:r>
          </a:p>
          <a:p>
            <a:r>
              <a:rPr lang="en-US" sz="1400" dirty="0" err="1" smtClean="0">
                <a:latin typeface="Aller" panose="02000503030000020004" pitchFamily="2" charset="0"/>
              </a:rPr>
              <a:t>Tél</a:t>
            </a:r>
            <a:r>
              <a:rPr lang="en-US" sz="1400" dirty="0" smtClean="0">
                <a:latin typeface="Aller" panose="02000503030000020004" pitchFamily="2" charset="0"/>
              </a:rPr>
              <a:t>. : 01 40 75 78 00 – Fax : 01 40 75 79 83</a:t>
            </a:r>
          </a:p>
          <a:p>
            <a:endParaRPr lang="en-US" sz="1400" dirty="0" smtClean="0">
              <a:latin typeface="Aller" panose="02000503030000020004" pitchFamily="2" charset="0"/>
            </a:endParaRPr>
          </a:p>
          <a:p>
            <a:r>
              <a:rPr lang="en-US" sz="1400" b="1" dirty="0" smtClean="0">
                <a:solidFill>
                  <a:srgbClr val="D7172F"/>
                </a:solidFill>
                <a:latin typeface="Aller" panose="02000503030000020004" pitchFamily="2" charset="0"/>
              </a:rPr>
              <a:t>www.union-habitat.org</a:t>
            </a:r>
            <a:endParaRPr lang="fr-FR" sz="1400" b="1" dirty="0">
              <a:solidFill>
                <a:srgbClr val="D7172F"/>
              </a:solidFill>
              <a:latin typeface="Aller" panose="02000503030000020004" pitchFamily="2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11560" y="324798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00B0B9"/>
                </a:solidFill>
                <a:latin typeface="Aller" panose="02000503030000020004" pitchFamily="2" charset="0"/>
              </a:rPr>
              <a:t>+</a:t>
            </a:r>
            <a:endParaRPr lang="fr-FR" sz="4000" b="1" dirty="0">
              <a:solidFill>
                <a:srgbClr val="00B0B9"/>
              </a:solidFill>
              <a:latin typeface="Aller" panose="02000503030000020004" pitchFamily="2" charset="0"/>
            </a:endParaRPr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-4616" y="1943835"/>
            <a:ext cx="8404769" cy="629444"/>
          </a:xfrm>
          <a:prstGeom prst="rect">
            <a:avLst/>
          </a:prstGeom>
          <a:ln>
            <a:noFill/>
          </a:ln>
        </p:spPr>
        <p:txBody>
          <a:bodyPr lIns="1296000"/>
          <a:lstStyle>
            <a:lvl1pPr marL="114300" indent="0"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-6172" y="3419193"/>
            <a:ext cx="8404769" cy="629444"/>
          </a:xfrm>
          <a:prstGeom prst="rect">
            <a:avLst/>
          </a:prstGeom>
          <a:ln>
            <a:noFill/>
          </a:ln>
        </p:spPr>
        <p:txBody>
          <a:bodyPr lIns="1296000"/>
          <a:lstStyle>
            <a:lvl1pPr marL="114300" indent="0"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22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BD2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7"/>
          <a:stretch/>
        </p:blipFill>
        <p:spPr>
          <a:xfrm>
            <a:off x="3953336" y="-2"/>
            <a:ext cx="5203661" cy="5834267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16C0E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71500" y="2346204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636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16C0E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88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16C0E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36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2"/>
          <a:stretch/>
        </p:blipFill>
        <p:spPr>
          <a:xfrm>
            <a:off x="4015128" y="-16412"/>
            <a:ext cx="5143500" cy="5830526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082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98246" y="2303874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082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E83EA1-CAB9-4574-9097-89A49F954ACD}" type="datetime1">
              <a:rPr lang="fr-FR" smtClean="0"/>
              <a:t>20/10/2014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031847-8044-46A3-9793-64E5BE609C2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9" r:id="rId3"/>
    <p:sldLayoutId id="2147483665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661" r:id="rId3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4000" b="1" dirty="0" smtClean="0"/>
              <a:t>Groupe Professionnel « Aménagement, partenariat, montages… »</a:t>
            </a:r>
            <a:endParaRPr lang="fr-FR" sz="40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Service Maîtrise d’ Ouvrage et Patrimoine</a:t>
            </a:r>
          </a:p>
          <a:p>
            <a:r>
              <a:rPr lang="fr-FR" dirty="0" smtClean="0"/>
              <a:t>« Urbanisme, aménagement, foncier »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1" dirty="0" smtClean="0"/>
              <a:t>        21 Octobre  2014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052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« </a:t>
            </a:r>
            <a:r>
              <a:rPr lang="fr-FR" dirty="0" err="1" smtClean="0"/>
              <a:t>VEFA</a:t>
            </a:r>
            <a:r>
              <a:rPr lang="fr-FR" dirty="0" smtClean="0"/>
              <a:t> inversée » : des dispositions très encadrées…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8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amendement à la loi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ALUR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SzPct val="130000"/>
            </a:pPr>
            <a:r>
              <a:rPr lang="fr-FR" dirty="0" smtClean="0"/>
              <a:t>…qui a fait débat</a:t>
            </a:r>
          </a:p>
          <a:p>
            <a:pPr marL="342900" indent="-342900">
              <a:buSzPct val="130000"/>
            </a:pPr>
            <a:endParaRPr lang="fr-FR" dirty="0" smtClean="0"/>
          </a:p>
          <a:p>
            <a:pPr marL="342900" indent="-342900">
              <a:buSzPct val="130000"/>
            </a:pPr>
            <a:r>
              <a:rPr lang="fr-FR" dirty="0" smtClean="0"/>
              <a:t>Article 103 de la loi </a:t>
            </a:r>
            <a:r>
              <a:rPr lang="fr-FR" dirty="0" err="1" smtClean="0"/>
              <a:t>ALUR</a:t>
            </a:r>
            <a:endParaRPr lang="fr-FR" dirty="0" smtClean="0"/>
          </a:p>
          <a:p>
            <a:pPr marL="0" indent="0">
              <a:buSzPct val="130000"/>
              <a:buNone/>
            </a:pPr>
            <a:endParaRPr lang="fr-FR" dirty="0"/>
          </a:p>
          <a:p>
            <a:pPr marL="342900" indent="-342900">
              <a:buSzPct val="130000"/>
            </a:pPr>
            <a:r>
              <a:rPr lang="fr-FR" dirty="0"/>
              <a:t>T</a:t>
            </a:r>
            <a:r>
              <a:rPr lang="fr-FR" dirty="0" smtClean="0"/>
              <a:t>ranscrit </a:t>
            </a:r>
            <a:r>
              <a:rPr lang="fr-FR" dirty="0"/>
              <a:t>dans le </a:t>
            </a:r>
            <a:r>
              <a:rPr lang="fr-FR" dirty="0" err="1"/>
              <a:t>CCH</a:t>
            </a:r>
            <a:r>
              <a:rPr lang="fr-FR" dirty="0"/>
              <a:t> à l’article </a:t>
            </a:r>
            <a:r>
              <a:rPr lang="fr-FR" dirty="0" smtClean="0"/>
              <a:t>L433-2</a:t>
            </a:r>
          </a:p>
          <a:p>
            <a:pPr marL="0" indent="0">
              <a:buSzPct val="130000"/>
              <a:buNone/>
            </a:pPr>
            <a:endParaRPr lang="fr-FR" dirty="0" smtClean="0"/>
          </a:p>
          <a:p>
            <a:pPr marL="342900" indent="-342900">
              <a:buSzPct val="130000"/>
            </a:pPr>
            <a:r>
              <a:rPr lang="fr-FR" dirty="0" smtClean="0"/>
              <a:t>Encore en attente d’un (prochain?) décret d’application</a:t>
            </a:r>
          </a:p>
          <a:p>
            <a:pPr marL="0" indent="0">
              <a:buSzPct val="130000"/>
              <a:buNone/>
            </a:pPr>
            <a:endParaRPr lang="fr-FR" dirty="0" smtClean="0"/>
          </a:p>
          <a:p>
            <a:pPr marL="342900" indent="-342900">
              <a:buSzPct val="130000"/>
            </a:pPr>
            <a:r>
              <a:rPr lang="fr-FR" b="1" dirty="0" smtClean="0"/>
              <a:t>Limitée aux opérations sur le foncier de l’ Etat et de ses établissement </a:t>
            </a:r>
            <a:r>
              <a:rPr lang="fr-FR" dirty="0" smtClean="0"/>
              <a:t>et à d’autres conditions</a:t>
            </a:r>
            <a:endParaRPr lang="fr-FR" b="1" dirty="0" smtClean="0"/>
          </a:p>
          <a:p>
            <a:pPr marL="342900" indent="-342900">
              <a:buSzPct val="130000"/>
            </a:pPr>
            <a:endParaRPr lang="fr-FR" dirty="0"/>
          </a:p>
          <a:p>
            <a:pPr>
              <a:buSzPct val="130000"/>
            </a:pPr>
            <a:endParaRPr lang="fr-FR" dirty="0"/>
          </a:p>
          <a:p>
            <a:pPr marL="0" indent="0">
              <a:buSzPct val="130000"/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1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cadre strictement limité (1)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SzPct val="130000"/>
            </a:pPr>
            <a:r>
              <a:rPr lang="fr-FR" dirty="0"/>
              <a:t>U</a:t>
            </a:r>
            <a:r>
              <a:rPr lang="fr-FR" dirty="0" smtClean="0"/>
              <a:t>ne </a:t>
            </a:r>
            <a:r>
              <a:rPr lang="fr-FR" b="1" dirty="0"/>
              <a:t>disposition temporaire</a:t>
            </a:r>
            <a:r>
              <a:rPr lang="fr-FR" dirty="0"/>
              <a:t>, « expérimentale », pour une durée de 5 ans à compter de la publication de la loi </a:t>
            </a:r>
            <a:r>
              <a:rPr lang="fr-FR" dirty="0" err="1" smtClean="0"/>
              <a:t>ALUR</a:t>
            </a:r>
            <a:endParaRPr lang="fr-FR" dirty="0" smtClean="0"/>
          </a:p>
          <a:p>
            <a:pPr marL="0" indent="0">
              <a:buSzPct val="130000"/>
              <a:buNone/>
            </a:pPr>
            <a:endParaRPr lang="fr-FR" dirty="0" smtClean="0"/>
          </a:p>
          <a:p>
            <a:pPr marL="342900" indent="-342900">
              <a:buSzPct val="130000"/>
            </a:pPr>
            <a:r>
              <a:rPr lang="fr-FR" dirty="0" smtClean="0"/>
              <a:t>Les </a:t>
            </a:r>
            <a:r>
              <a:rPr lang="fr-FR" dirty="0"/>
              <a:t>« logements libres » ainsi vendus devront faire partie </a:t>
            </a:r>
            <a:r>
              <a:rPr lang="fr-FR" b="1" dirty="0"/>
              <a:t>à titre </a:t>
            </a:r>
            <a:r>
              <a:rPr lang="fr-FR" b="1" dirty="0" smtClean="0"/>
              <a:t>accessoire</a:t>
            </a:r>
            <a:r>
              <a:rPr lang="fr-FR" dirty="0"/>
              <a:t> </a:t>
            </a:r>
            <a:r>
              <a:rPr lang="fr-FR" dirty="0" smtClean="0"/>
              <a:t>d’un </a:t>
            </a:r>
            <a:r>
              <a:rPr lang="fr-FR" dirty="0"/>
              <a:t>programme de construction de logements </a:t>
            </a:r>
            <a:r>
              <a:rPr lang="fr-FR" dirty="0" smtClean="0"/>
              <a:t>sociaux</a:t>
            </a:r>
          </a:p>
          <a:p>
            <a:pPr marL="0" indent="0">
              <a:buSzPct val="130000"/>
              <a:buNone/>
            </a:pPr>
            <a:r>
              <a:rPr lang="fr-FR" dirty="0" smtClean="0"/>
              <a:t> </a:t>
            </a:r>
          </a:p>
          <a:p>
            <a:pPr marL="342900" indent="-342900">
              <a:buSzPct val="130000"/>
            </a:pPr>
            <a:r>
              <a:rPr lang="fr-FR" dirty="0" smtClean="0"/>
              <a:t>Ne </a:t>
            </a:r>
            <a:r>
              <a:rPr lang="fr-FR" dirty="0"/>
              <a:t>sont concernés que </a:t>
            </a:r>
            <a:r>
              <a:rPr lang="fr-FR" b="1" dirty="0"/>
              <a:t>des logements </a:t>
            </a:r>
            <a:r>
              <a:rPr lang="fr-FR" b="1" i="1" dirty="0"/>
              <a:t>« réalisés sur des terrains, bâtis ou non, ayant été acquis dans le cadre des articles L. 3211-7 ou L. 3211-13-1 du code général de la propriété des personnes publiques », </a:t>
            </a:r>
            <a:r>
              <a:rPr lang="fr-FR" b="1" dirty="0"/>
              <a:t>c’est-à-dire sur des terrains cédés par l’Etat ou ses établissements</a:t>
            </a:r>
            <a:endParaRPr lang="fr-FR" b="1" dirty="0" smtClean="0"/>
          </a:p>
          <a:p>
            <a:pPr marL="0" indent="0">
              <a:buSzPct val="130000"/>
              <a:buNone/>
            </a:pPr>
            <a:endParaRPr lang="fr-FR" dirty="0" smtClean="0"/>
          </a:p>
          <a:p>
            <a:pPr marL="0" indent="0">
              <a:buSzPct val="130000"/>
              <a:buNone/>
            </a:pPr>
            <a:endParaRPr lang="fr-FR" dirty="0"/>
          </a:p>
          <a:p>
            <a:pPr>
              <a:buSzPct val="130000"/>
            </a:pPr>
            <a:endParaRPr lang="fr-FR" dirty="0"/>
          </a:p>
          <a:p>
            <a:pPr marL="0" indent="0">
              <a:buSzPct val="130000"/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6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cadre strictement limité (2)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SzPct val="130000"/>
              <a:buNone/>
            </a:pPr>
            <a:endParaRPr lang="fr-FR" dirty="0" smtClean="0"/>
          </a:p>
          <a:p>
            <a:pPr marL="342900" indent="-342900">
              <a:buSzPct val="130000"/>
            </a:pPr>
            <a:r>
              <a:rPr lang="fr-FR" dirty="0" smtClean="0"/>
              <a:t>Cette </a:t>
            </a:r>
            <a:r>
              <a:rPr lang="fr-FR" dirty="0"/>
              <a:t>vente est </a:t>
            </a:r>
            <a:r>
              <a:rPr lang="fr-FR" b="1" dirty="0"/>
              <a:t>soumise à l'autorisation du représentant de l'Etat dans le département </a:t>
            </a:r>
            <a:r>
              <a:rPr lang="fr-FR" dirty="0"/>
              <a:t>du lieu de l'opération </a:t>
            </a:r>
          </a:p>
          <a:p>
            <a:pPr marL="0" indent="0">
              <a:buSzPct val="130000"/>
              <a:buNone/>
            </a:pPr>
            <a:endParaRPr lang="fr-FR" dirty="0" smtClean="0"/>
          </a:p>
          <a:p>
            <a:pPr marL="342900" indent="-342900">
              <a:buSzPct val="130000"/>
            </a:pPr>
            <a:r>
              <a:rPr lang="fr-FR" dirty="0" smtClean="0"/>
              <a:t>Cette </a:t>
            </a:r>
            <a:r>
              <a:rPr lang="fr-FR" dirty="0"/>
              <a:t>autorisation du Préfet </a:t>
            </a:r>
            <a:r>
              <a:rPr lang="fr-FR" i="1" dirty="0"/>
              <a:t>« est subordonnée au respect, par l'organisme d'habitations à loyer modéré, de </a:t>
            </a:r>
            <a:r>
              <a:rPr lang="fr-FR" b="1" i="1" dirty="0"/>
              <a:t>critères définis par décret en Conseil </a:t>
            </a:r>
            <a:r>
              <a:rPr lang="fr-FR" b="1" i="1" dirty="0" smtClean="0"/>
              <a:t>d'Etat</a:t>
            </a:r>
            <a:r>
              <a:rPr lang="fr-FR" i="1" dirty="0" smtClean="0"/>
              <a:t>… »</a:t>
            </a:r>
          </a:p>
          <a:p>
            <a:pPr marL="342900" indent="-342900">
              <a:buSzPct val="130000"/>
            </a:pPr>
            <a:endParaRPr lang="fr-FR" b="1" dirty="0"/>
          </a:p>
          <a:p>
            <a:pPr marL="342900" indent="-342900">
              <a:buSzPct val="130000"/>
            </a:pPr>
            <a:r>
              <a:rPr lang="fr-FR" dirty="0"/>
              <a:t>Dont </a:t>
            </a:r>
            <a:r>
              <a:rPr lang="fr-FR" dirty="0" smtClean="0"/>
              <a:t>notamment </a:t>
            </a:r>
            <a:r>
              <a:rPr lang="fr-FR" i="1" dirty="0" smtClean="0"/>
              <a:t>« la </a:t>
            </a:r>
            <a:r>
              <a:rPr lang="fr-FR" i="1" dirty="0"/>
              <a:t>production et la rénovation de logements locatifs sociaux, tels que définis à l'article L. 445-1 du </a:t>
            </a:r>
            <a:r>
              <a:rPr lang="fr-FR" i="1" dirty="0" err="1" smtClean="0"/>
              <a:t>CCH</a:t>
            </a:r>
            <a:r>
              <a:rPr lang="fr-FR" i="1" dirty="0" smtClean="0"/>
              <a:t> »</a:t>
            </a:r>
            <a:r>
              <a:rPr lang="fr-FR" dirty="0" smtClean="0"/>
              <a:t>, c’est-à-dire dans le cadre de sa </a:t>
            </a:r>
            <a:r>
              <a:rPr lang="fr-FR" dirty="0" err="1" smtClean="0"/>
              <a:t>CUS</a:t>
            </a:r>
            <a:r>
              <a:rPr lang="fr-FR" dirty="0" smtClean="0"/>
              <a:t> </a:t>
            </a:r>
          </a:p>
          <a:p>
            <a:pPr marL="0" indent="0">
              <a:buSzPct val="130000"/>
              <a:buNone/>
            </a:pPr>
            <a:endParaRPr lang="fr-FR" dirty="0" smtClean="0"/>
          </a:p>
          <a:p>
            <a:pPr marL="0" indent="0">
              <a:buSzPct val="130000"/>
              <a:buNone/>
            </a:pPr>
            <a:endParaRPr lang="fr-FR" dirty="0"/>
          </a:p>
          <a:p>
            <a:pPr>
              <a:buSzPct val="130000"/>
            </a:pPr>
            <a:endParaRPr lang="fr-FR" dirty="0"/>
          </a:p>
          <a:p>
            <a:pPr marL="0" indent="0">
              <a:buSzPct val="130000"/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6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Points de f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iscalité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SzPct val="130000"/>
              <a:buNone/>
            </a:pPr>
            <a:endParaRPr lang="fr-FR" dirty="0" smtClean="0"/>
          </a:p>
          <a:p>
            <a:pPr marL="342900" indent="-342900">
              <a:buSzPct val="130000"/>
            </a:pP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ventes réalisées dans le cadre de la « </a:t>
            </a:r>
            <a:r>
              <a:rPr lang="fr-FR" dirty="0" err="1"/>
              <a:t>VEFA</a:t>
            </a:r>
            <a:r>
              <a:rPr lang="fr-FR" dirty="0"/>
              <a:t> inversée » seront nécessairement soumises à l’impôt sur les sociétés au taux de droit commun</a:t>
            </a:r>
            <a:r>
              <a:rPr lang="fr-FR" dirty="0" smtClean="0"/>
              <a:t>.</a:t>
            </a:r>
          </a:p>
          <a:p>
            <a:pPr marL="0" indent="0">
              <a:buSzPct val="130000"/>
              <a:buNone/>
            </a:pPr>
            <a:r>
              <a:rPr lang="fr-FR" dirty="0" smtClean="0"/>
              <a:t> </a:t>
            </a:r>
          </a:p>
          <a:p>
            <a:pPr marL="342900" indent="-342900">
              <a:buSzPct val="130000"/>
            </a:pPr>
            <a:r>
              <a:rPr lang="fr-FR" dirty="0" smtClean="0"/>
              <a:t>Elles </a:t>
            </a:r>
            <a:r>
              <a:rPr lang="fr-FR" dirty="0"/>
              <a:t>ne bénéficieront pas non plus d’avantages particuliers au regard de la </a:t>
            </a:r>
            <a:r>
              <a:rPr lang="fr-FR" dirty="0" smtClean="0"/>
              <a:t>TVA.</a:t>
            </a:r>
            <a:endParaRPr lang="fr-FR" dirty="0"/>
          </a:p>
          <a:p>
            <a:pPr>
              <a:buSzPct val="130000"/>
            </a:pPr>
            <a:endParaRPr lang="fr-FR" dirty="0"/>
          </a:p>
          <a:p>
            <a:pPr marL="0" indent="0">
              <a:buSzPct val="130000"/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9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Commentaires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SzPct val="130000"/>
              <a:buNone/>
            </a:pPr>
            <a:endParaRPr lang="fr-FR" dirty="0" smtClean="0"/>
          </a:p>
          <a:p>
            <a:pPr marL="342900" indent="-342900">
              <a:buSzPct val="130000"/>
            </a:pPr>
            <a:r>
              <a:rPr lang="fr-FR" b="1" dirty="0"/>
              <a:t>Objectif</a:t>
            </a:r>
            <a:r>
              <a:rPr lang="fr-FR" dirty="0"/>
              <a:t> : </a:t>
            </a:r>
            <a:r>
              <a:rPr lang="fr-FR" b="1" dirty="0"/>
              <a:t>faciliter l’achat de ces terrains </a:t>
            </a:r>
            <a:r>
              <a:rPr lang="fr-FR" dirty="0"/>
              <a:t>– soit directement, soit après usage de son droit de priorité par la collectivité concernée -  </a:t>
            </a:r>
            <a:r>
              <a:rPr lang="fr-FR" b="1" dirty="0"/>
              <a:t>par l’organisme Hlm qui sera alors maître d’ouvrage de l’ensemble de l’opération</a:t>
            </a:r>
            <a:r>
              <a:rPr lang="fr-FR" dirty="0"/>
              <a:t>, dès lors que le programme qui y sera réalisé ne comporte qu’une part « accessoire » de « logements libres » et une grande majorité de logements </a:t>
            </a:r>
            <a:r>
              <a:rPr lang="fr-FR" dirty="0" smtClean="0"/>
              <a:t>sociaux</a:t>
            </a:r>
            <a:endParaRPr lang="fr-FR" b="1" dirty="0"/>
          </a:p>
          <a:p>
            <a:pPr marL="342900" indent="-342900">
              <a:buSzPct val="130000"/>
            </a:pPr>
            <a:r>
              <a:rPr lang="fr-FR" dirty="0" smtClean="0"/>
              <a:t>L’ application </a:t>
            </a:r>
            <a:r>
              <a:rPr lang="fr-FR" dirty="0"/>
              <a:t>de cette mesure , l’application de cette mesure </a:t>
            </a:r>
            <a:r>
              <a:rPr lang="fr-FR" b="1" dirty="0"/>
              <a:t>ne concernera (mais pourra peut-être permettre de débloquer) que des cas particuliers </a:t>
            </a:r>
            <a:r>
              <a:rPr lang="fr-FR" dirty="0"/>
              <a:t>(</a:t>
            </a:r>
            <a:r>
              <a:rPr lang="fr-FR" dirty="0" smtClean="0"/>
              <a:t>liés par exemple à la configuration </a:t>
            </a:r>
            <a:r>
              <a:rPr lang="fr-FR" dirty="0"/>
              <a:t>du </a:t>
            </a:r>
            <a:r>
              <a:rPr lang="fr-FR" dirty="0" smtClean="0"/>
              <a:t>foncier acquis, etc…)</a:t>
            </a:r>
            <a:endParaRPr lang="fr-FR" dirty="0"/>
          </a:p>
          <a:p>
            <a:pPr>
              <a:buSzPct val="130000"/>
            </a:pPr>
            <a:endParaRPr lang="fr-FR" dirty="0"/>
          </a:p>
          <a:p>
            <a:pPr marL="0" indent="0">
              <a:buSzPct val="130000"/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2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FFF Tusj"/>
        <a:ea typeface=""/>
        <a:cs typeface=""/>
      </a:majorFont>
      <a:minorFont>
        <a:latin typeface="Aller"/>
        <a:ea typeface=""/>
        <a:cs typeface="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7200" dirty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1171</TotalTime>
  <Words>368</Words>
  <Application>Microsoft Office PowerPoint</Application>
  <PresentationFormat>Affichage à l'écran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Apothicaire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Loris Legendre</dc:creator>
  <cp:lastModifiedBy>jean nika</cp:lastModifiedBy>
  <cp:revision>80</cp:revision>
  <cp:lastPrinted>2014-10-15T13:58:29Z</cp:lastPrinted>
  <dcterms:created xsi:type="dcterms:W3CDTF">2013-10-10T07:41:08Z</dcterms:created>
  <dcterms:modified xsi:type="dcterms:W3CDTF">2014-10-20T16:38:02Z</dcterms:modified>
</cp:coreProperties>
</file>