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273" r:id="rId9"/>
    <p:sldId id="274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32" autoAdjust="0"/>
  </p:normalViewPr>
  <p:slideViewPr>
    <p:cSldViewPr>
      <p:cViewPr varScale="1">
        <p:scale>
          <a:sx n="87" d="100"/>
          <a:sy n="87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890D4-D9CE-45AA-B59B-C98B1531661D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3D06D-D8E1-4C22-8895-0AE0379F89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25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313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34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271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35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730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36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280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37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1087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38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833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26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9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27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92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28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30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29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06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30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7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31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9910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32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48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24593-2C7D-4539-980E-6065E2A7EA42}" type="slidenum">
              <a:rPr lang="fr-FR" smtClean="0"/>
              <a:t>33</a:t>
            </a:fld>
            <a:endParaRPr lang="fr-FR"/>
          </a:p>
        </p:txBody>
      </p:sp>
      <p:sp>
        <p:nvSpPr>
          <p:cNvPr id="5" name="Espace réservé des commentaires 2"/>
          <p:cNvSpPr>
            <a:spLocks noGrp="1"/>
          </p:cNvSpPr>
          <p:nvPr>
            <p:ph type="body" idx="3"/>
          </p:nvPr>
        </p:nvSpPr>
        <p:spPr>
          <a:xfrm>
            <a:off x="685480" y="4400176"/>
            <a:ext cx="5487041" cy="3600276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 smtClean="0"/>
          </a:p>
          <a:p>
            <a:r>
              <a:rPr lang="fr-FR" dirty="0" smtClean="0"/>
              <a:t>……………………………………………………………………………………………………………………………………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  <a:p>
            <a:r>
              <a:rPr lang="fr-FR" dirty="0"/>
              <a:t>……………………………………………………………………………………………………………………………………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07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05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46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278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2950" y="2185968"/>
            <a:ext cx="5609693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2158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2950" y="1247172"/>
            <a:ext cx="1435945" cy="7690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34300" y="4102100"/>
            <a:ext cx="1409700" cy="2755900"/>
          </a:xfrm>
          <a:prstGeom prst="rect">
            <a:avLst/>
          </a:prstGeom>
        </p:spPr>
      </p:pic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02573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22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02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RAME_COI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6176963"/>
            <a:ext cx="3024379" cy="6810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ccordMedium" panose="02000000000000000000" pitchFamily="50" charset="0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4422188" y="6322971"/>
            <a:ext cx="4085281" cy="412594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Cliquez pour ajouter un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503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7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69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4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4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37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48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94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227D-AD46-4C4E-9BD5-0999F5B5B853}" type="datetimeFigureOut">
              <a:rPr lang="fr-FR" smtClean="0"/>
              <a:t>17/11/2015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E0558-DEC3-4D7C-9796-916A2E2C9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96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9702"/>
            <a:ext cx="7718425" cy="38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6032272"/>
            <a:ext cx="1584176" cy="689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197" y="332509"/>
            <a:ext cx="7772400" cy="1229591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Approche foncière du GIE Est Habitat</a:t>
            </a:r>
            <a:b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</a:b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19 novembre 2015</a:t>
            </a:r>
            <a:endParaRPr lang="fr-FR" sz="2000" dirty="0">
              <a:solidFill>
                <a:srgbClr val="2D509D"/>
              </a:solidFill>
              <a:latin typeface="Arial Black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0CDFF-3684-4247-A2A5-DB2C5C472B55}" type="slidenum">
              <a:rPr lang="fr-FR" smtClean="0"/>
              <a:t>1</a:t>
            </a:fld>
            <a:endParaRPr lang="fr-FR"/>
          </a:p>
        </p:txBody>
      </p:sp>
      <p:sp>
        <p:nvSpPr>
          <p:cNvPr id="13" name="Espace réservé du numéro de diapositive 25"/>
          <p:cNvSpPr txBox="1">
            <a:spLocks/>
          </p:cNvSpPr>
          <p:nvPr/>
        </p:nvSpPr>
        <p:spPr bwMode="gray">
          <a:xfrm>
            <a:off x="6943725" y="6356350"/>
            <a:ext cx="2133600" cy="36512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fld id="{E43E6B6D-233D-46BE-BF03-758D4D5B4D7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itchFamily="34" charset="0"/>
                <a:buNone/>
                <a:tabLst/>
                <a:defRPr/>
              </a:pPr>
              <a:t>1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3229" r="6986" b="14010"/>
          <a:stretch>
            <a:fillRect/>
          </a:stretch>
        </p:blipFill>
        <p:spPr>
          <a:xfrm>
            <a:off x="7243049" y="5589360"/>
            <a:ext cx="1865455" cy="108000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428596" y="5717290"/>
            <a:ext cx="5295532" cy="826287"/>
            <a:chOff x="428596" y="5643578"/>
            <a:chExt cx="5767948" cy="900000"/>
          </a:xfrm>
        </p:grpSpPr>
        <p:pic>
          <p:nvPicPr>
            <p:cNvPr id="14" name="Image 13" descr="C:\sauvegarde\01_GIE\00_divers\Alynea.jpg"/>
            <p:cNvPicPr>
              <a:picLocks noChangeAspect="1"/>
            </p:cNvPicPr>
            <p:nvPr/>
          </p:nvPicPr>
          <p:blipFill>
            <a:blip r:embed="rId4" cstate="print"/>
            <a:srcRect l="16472" t="9528" r="17376" b="11670"/>
            <a:stretch>
              <a:fillRect/>
            </a:stretch>
          </p:blipFill>
          <p:spPr bwMode="auto">
            <a:xfrm>
              <a:off x="4155919" y="5643578"/>
              <a:ext cx="995052" cy="900000"/>
            </a:xfrm>
            <a:prstGeom prst="rect">
              <a:avLst/>
            </a:prstGeom>
            <a:noFill/>
          </p:spPr>
        </p:pic>
        <p:pic>
          <p:nvPicPr>
            <p:cNvPr id="15" name="Image 14" descr="C:\sauvegarde\01_GIE\00_divers\ARALIS_logo_2005_Haute_Def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1369" y="5643578"/>
              <a:ext cx="1576265" cy="900000"/>
            </a:xfrm>
            <a:prstGeom prst="rect">
              <a:avLst/>
            </a:prstGeom>
            <a:noFill/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56" y="5643578"/>
              <a:ext cx="767288" cy="9000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6" y="5643578"/>
              <a:ext cx="1594488" cy="900000"/>
            </a:xfrm>
            <a:prstGeom prst="rect">
              <a:avLst/>
            </a:prstGeom>
          </p:spPr>
        </p:pic>
      </p:grpSp>
      <p:sp>
        <p:nvSpPr>
          <p:cNvPr id="5" name="Forme libre 4"/>
          <p:cNvSpPr/>
          <p:nvPr/>
        </p:nvSpPr>
        <p:spPr>
          <a:xfrm>
            <a:off x="4013200" y="3386667"/>
            <a:ext cx="821267" cy="1278466"/>
          </a:xfrm>
          <a:custGeom>
            <a:avLst/>
            <a:gdLst>
              <a:gd name="connsiteX0" fmla="*/ 0 w 889000"/>
              <a:gd name="connsiteY0" fmla="*/ 220133 h 1278466"/>
              <a:gd name="connsiteX1" fmla="*/ 635000 w 889000"/>
              <a:gd name="connsiteY1" fmla="*/ 0 h 1278466"/>
              <a:gd name="connsiteX2" fmla="*/ 889000 w 889000"/>
              <a:gd name="connsiteY2" fmla="*/ 1278466 h 1278466"/>
              <a:gd name="connsiteX3" fmla="*/ 423333 w 889000"/>
              <a:gd name="connsiteY3" fmla="*/ 1016000 h 1278466"/>
              <a:gd name="connsiteX4" fmla="*/ 474133 w 889000"/>
              <a:gd name="connsiteY4" fmla="*/ 863600 h 1278466"/>
              <a:gd name="connsiteX5" fmla="*/ 304800 w 889000"/>
              <a:gd name="connsiteY5" fmla="*/ 762000 h 1278466"/>
              <a:gd name="connsiteX6" fmla="*/ 296333 w 889000"/>
              <a:gd name="connsiteY6" fmla="*/ 677333 h 1278466"/>
              <a:gd name="connsiteX7" fmla="*/ 220133 w 889000"/>
              <a:gd name="connsiteY7" fmla="*/ 668866 h 1278466"/>
              <a:gd name="connsiteX8" fmla="*/ 67733 w 889000"/>
              <a:gd name="connsiteY8" fmla="*/ 220133 h 1278466"/>
              <a:gd name="connsiteX9" fmla="*/ 67733 w 889000"/>
              <a:gd name="connsiteY9" fmla="*/ 211666 h 1278466"/>
              <a:gd name="connsiteX10" fmla="*/ 67733 w 889000"/>
              <a:gd name="connsiteY10" fmla="*/ 211666 h 1278466"/>
              <a:gd name="connsiteX0" fmla="*/ 3705 w 821267"/>
              <a:gd name="connsiteY0" fmla="*/ 205845 h 1278466"/>
              <a:gd name="connsiteX1" fmla="*/ 567267 w 821267"/>
              <a:gd name="connsiteY1" fmla="*/ 0 h 1278466"/>
              <a:gd name="connsiteX2" fmla="*/ 821267 w 821267"/>
              <a:gd name="connsiteY2" fmla="*/ 1278466 h 1278466"/>
              <a:gd name="connsiteX3" fmla="*/ 355600 w 821267"/>
              <a:gd name="connsiteY3" fmla="*/ 1016000 h 1278466"/>
              <a:gd name="connsiteX4" fmla="*/ 406400 w 821267"/>
              <a:gd name="connsiteY4" fmla="*/ 863600 h 1278466"/>
              <a:gd name="connsiteX5" fmla="*/ 237067 w 821267"/>
              <a:gd name="connsiteY5" fmla="*/ 762000 h 1278466"/>
              <a:gd name="connsiteX6" fmla="*/ 228600 w 821267"/>
              <a:gd name="connsiteY6" fmla="*/ 677333 h 1278466"/>
              <a:gd name="connsiteX7" fmla="*/ 152400 w 821267"/>
              <a:gd name="connsiteY7" fmla="*/ 668866 h 1278466"/>
              <a:gd name="connsiteX8" fmla="*/ 0 w 821267"/>
              <a:gd name="connsiteY8" fmla="*/ 220133 h 1278466"/>
              <a:gd name="connsiteX9" fmla="*/ 0 w 821267"/>
              <a:gd name="connsiteY9" fmla="*/ 211666 h 1278466"/>
              <a:gd name="connsiteX10" fmla="*/ 0 w 821267"/>
              <a:gd name="connsiteY10" fmla="*/ 211666 h 127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1267" h="1278466">
                <a:moveTo>
                  <a:pt x="3705" y="205845"/>
                </a:moveTo>
                <a:lnTo>
                  <a:pt x="567267" y="0"/>
                </a:lnTo>
                <a:lnTo>
                  <a:pt x="821267" y="1278466"/>
                </a:lnTo>
                <a:lnTo>
                  <a:pt x="355600" y="1016000"/>
                </a:lnTo>
                <a:lnTo>
                  <a:pt x="406400" y="863600"/>
                </a:lnTo>
                <a:lnTo>
                  <a:pt x="237067" y="762000"/>
                </a:lnTo>
                <a:lnTo>
                  <a:pt x="228600" y="677333"/>
                </a:lnTo>
                <a:lnTo>
                  <a:pt x="152400" y="668866"/>
                </a:lnTo>
                <a:lnTo>
                  <a:pt x="0" y="220133"/>
                </a:lnTo>
                <a:lnTo>
                  <a:pt x="0" y="211666"/>
                </a:lnTo>
                <a:lnTo>
                  <a:pt x="0" y="21166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0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5000">
        <p14:honeycomb/>
      </p:transition>
    </mc:Choice>
    <mc:Fallback>
      <p:transition spd="slow" advClick="0"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Blanquefort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87" y="1600200"/>
            <a:ext cx="6412226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14:prism/>
      </p:transition>
    </mc:Choice>
    <mc:Fallback xmlns="">
      <p:transition spd="slow"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Blanquefort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56" y="1600200"/>
            <a:ext cx="6695488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6080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1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14:prism/>
      </p:transition>
    </mc:Choice>
    <mc:Fallback xmlns="">
      <p:transition spd="slow"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Caudéran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8229600" cy="4366528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5194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979192"/>
      </p:ext>
    </p:extLst>
  </p:cSld>
  <p:clrMapOvr>
    <a:masterClrMapping/>
  </p:clrMapOvr>
  <p:transition spd="slow" advTm="4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Euratlantique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2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dissolve/>
      </p:transition>
    </mc:Choice>
    <mc:Fallback xmlns="">
      <p:transition advTm="4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Zones humides– ZH </a:t>
            </a:r>
            <a:r>
              <a:rPr lang="fr-FR" dirty="0" err="1" smtClean="0"/>
              <a:t>Carbon</a:t>
            </a:r>
            <a:r>
              <a:rPr lang="fr-FR" dirty="0" smtClean="0"/>
              <a:t> blanc</a:t>
            </a:r>
            <a:br>
              <a:rPr lang="fr-FR" dirty="0" smtClean="0"/>
            </a:br>
            <a:r>
              <a:rPr lang="fr-FR" dirty="0" smtClean="0"/>
              <a:t>23 – Ortho site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72" y="1600200"/>
            <a:ext cx="5692655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7580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5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dissolve/>
      </p:transition>
    </mc:Choice>
    <mc:Fallback xmlns="">
      <p:transition advTm="4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50" y="1600200"/>
            <a:ext cx="5846300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26 – ZH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0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dissolve/>
      </p:transition>
    </mc:Choice>
    <mc:Fallback xmlns="">
      <p:transition advTm="4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31" y="1600200"/>
            <a:ext cx="7131537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27 – H1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0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dissolve/>
      </p:transition>
    </mc:Choice>
    <mc:Fallback xmlns="">
      <p:transition advTm="4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90" y="1600200"/>
            <a:ext cx="7195219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28 – H2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1" y="764704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checker/>
      </p:transition>
    </mc:Choice>
    <mc:Fallback xmlns="">
      <p:transition advTm="4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15668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8 – PLAN DE SITUATION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checker/>
      </p:transition>
    </mc:Choice>
    <mc:Fallback xmlns="">
      <p:transition advTm="4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95" y="1600200"/>
            <a:ext cx="6790810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10 – PHOTO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6387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1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checker/>
      </p:transition>
    </mc:Choice>
    <mc:Fallback xmlns="">
      <p:transition advTm="4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043608" y="257920"/>
            <a:ext cx="7772400" cy="1229591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Nature des terrains</a:t>
            </a:r>
            <a:b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</a:br>
            <a:endParaRPr lang="fr-FR" sz="1600" dirty="0">
              <a:solidFill>
                <a:srgbClr val="2D509D"/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0CDFF-3684-4247-A2A5-DB2C5C472B55}" type="slidenum">
              <a:rPr lang="fr-FR" smtClean="0"/>
              <a:t>2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95536" y="1595724"/>
            <a:ext cx="3711468" cy="4039999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>
                <a:solidFill>
                  <a:schemeClr val="tx1"/>
                </a:solidFill>
              </a:rPr>
              <a:t>12 terrains (40%) font l’objet d’une modification de PLU </a:t>
            </a:r>
            <a:r>
              <a:rPr lang="fr-FR" sz="1400" b="1" dirty="0" smtClean="0">
                <a:solidFill>
                  <a:schemeClr val="tx1"/>
                </a:solidFill>
              </a:rPr>
              <a:t>(zone </a:t>
            </a:r>
            <a:r>
              <a:rPr lang="fr-FR" sz="1400" b="1" dirty="0" err="1" smtClean="0">
                <a:solidFill>
                  <a:schemeClr val="tx1"/>
                </a:solidFill>
              </a:rPr>
              <a:t>Ui</a:t>
            </a:r>
            <a:r>
              <a:rPr lang="fr-FR" sz="1400" b="1" dirty="0" smtClean="0">
                <a:solidFill>
                  <a:schemeClr val="tx1"/>
                </a:solidFill>
              </a:rPr>
              <a:t> ou U Pa)</a:t>
            </a:r>
            <a:endParaRPr lang="fr-FR" sz="1400" b="1" dirty="0">
              <a:solidFill>
                <a:schemeClr val="tx1"/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5 terrains (17 %) sont dans le patrimoine d’EMH et apportent 60 logements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4 terrains (13%) sont acquis via la préemption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15 terrains (50%) sont achetés à des privés en gré à gré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16 </a:t>
            </a:r>
            <a:r>
              <a:rPr lang="fr-FR" sz="1400" b="1" dirty="0">
                <a:solidFill>
                  <a:schemeClr val="tx1"/>
                </a:solidFill>
              </a:rPr>
              <a:t>terrains (50%) sont achetés </a:t>
            </a:r>
            <a:r>
              <a:rPr lang="fr-FR" sz="1400" b="1" dirty="0" smtClean="0">
                <a:solidFill>
                  <a:schemeClr val="tx1"/>
                </a:solidFill>
              </a:rPr>
              <a:t>sans condition suspensive de </a:t>
            </a:r>
            <a:r>
              <a:rPr lang="fr-FR" sz="1400" b="1" dirty="0">
                <a:solidFill>
                  <a:schemeClr val="tx1"/>
                </a:solidFill>
              </a:rPr>
              <a:t>p</a:t>
            </a:r>
            <a:r>
              <a:rPr lang="fr-FR" sz="1400" b="1" dirty="0" smtClean="0">
                <a:solidFill>
                  <a:schemeClr val="tx1"/>
                </a:solidFill>
              </a:rPr>
              <a:t>ermis de construire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7 terrains (23%) sont achetés à des collectivités (Métropole ou villes)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6 terrains (20%) sont achetés grâce à l’exonération de plus value en faveur des bailleurs sociaux</a:t>
            </a:r>
            <a:endParaRPr lang="fr-FR" sz="1400" b="1" dirty="0">
              <a:solidFill>
                <a:schemeClr val="tx1"/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endParaRPr lang="fr-FR" sz="1200" b="1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9992" y="1226392"/>
            <a:ext cx="4283968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Quelques chiffres : 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 6 ans (2014 – 2019) </a:t>
            </a:r>
            <a:r>
              <a:rPr lang="fr-FR" sz="2400" b="1" i="1" dirty="0" smtClean="0"/>
              <a:t>31 terrains </a:t>
            </a:r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sont fléchés (acquis, sous promesse ou en négociation avancée). Ils portent </a:t>
            </a:r>
            <a:r>
              <a:rPr lang="fr-FR" sz="2400" b="1" i="1" dirty="0"/>
              <a:t>1 550 logements sociaux </a:t>
            </a:r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(260 / an) et </a:t>
            </a:r>
            <a:r>
              <a:rPr lang="fr-FR" sz="2400" b="1" i="1" dirty="0"/>
              <a:t>340 logements en accession </a:t>
            </a:r>
            <a:r>
              <a:rPr lang="fr-FR" sz="2400" b="1" i="1" dirty="0" smtClean="0"/>
              <a:t>sociale </a:t>
            </a:r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(55 / an)</a:t>
            </a:r>
          </a:p>
          <a:p>
            <a:endParaRPr lang="fr-FR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 3 ans 2014 – 2016, 17 terrains sont acquis ou sous promesse et apportent 800 logements sociaux et 180 logements en accessions sociale en maitrise d’ouvrage directe</a:t>
            </a:r>
          </a:p>
          <a:p>
            <a:endParaRPr lang="fr-FR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100" b="1" i="1" dirty="0" smtClean="0">
                <a:solidFill>
                  <a:srgbClr val="FF0000"/>
                </a:solidFill>
              </a:rPr>
              <a:t>Nota  : tous les chiffres sont hors acquisition amélioration et hors VEFA</a:t>
            </a:r>
            <a:endParaRPr lang="fr-FR" sz="11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8557" y="1226392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Dans quelles conditions ? </a:t>
            </a:r>
            <a:endParaRPr lang="fr-FR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5000">
        <p14:honeycomb/>
      </p:transition>
    </mc:Choice>
    <mc:Fallback>
      <p:transition spd="slow" advClick="0"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33" y="1600200"/>
            <a:ext cx="3199733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11 – Plan de composition simplifiée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2" y="2492896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4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:checker/>
      </p:transition>
    </mc:Choice>
    <mc:Fallback xmlns="">
      <p:transition advClick="0" advTm="4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20" y="1600200"/>
            <a:ext cx="6402959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12 – BIOTOPES HABITAT HUMIDES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68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blinds dir="vert"/>
      </p:transition>
    </mc:Choice>
    <mc:Fallback xmlns="">
      <p:transition advTm="4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33" y="1600200"/>
            <a:ext cx="3199733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13 – IMPACT ZH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5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checker/>
      </p:transition>
    </mc:Choice>
    <mc:Fallback xmlns="">
      <p:transition advTm="4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48" y="1600200"/>
            <a:ext cx="5874304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15 – PLAN SITUATION  VDO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85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blinds dir="vert"/>
      </p:transition>
    </mc:Choice>
    <mc:Fallback xmlns="">
      <p:transition advTm="4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6" y="1600200"/>
            <a:ext cx="6890807" cy="45259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Zones humides– ZH </a:t>
            </a:r>
            <a:r>
              <a:rPr lang="fr-FR" dirty="0" err="1"/>
              <a:t>Carbon</a:t>
            </a:r>
            <a:r>
              <a:rPr lang="fr-FR" dirty="0"/>
              <a:t> blanc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16 – ORTHO VDO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76722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7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:dissolve/>
      </p:transition>
    </mc:Choice>
    <mc:Fallback xmlns="">
      <p:transition advClick="0" advTm="4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1456" y="2185968"/>
            <a:ext cx="6520872" cy="2349087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L'action </a:t>
            </a:r>
            <a:r>
              <a:rPr lang="fr-FR" dirty="0"/>
              <a:t>foncière des </a:t>
            </a:r>
            <a:r>
              <a:rPr lang="fr-FR" dirty="0" smtClean="0"/>
              <a:t>organismes HLM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r-FR" dirty="0" smtClean="0"/>
              <a:t>19 novembre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4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blinds dir="vert"/>
      </p:transition>
    </mc:Choice>
    <mc:Fallback xmlns="">
      <p:transition advTm="4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0"/>
          </p:nvPr>
        </p:nvSpPr>
        <p:spPr>
          <a:xfrm>
            <a:off x="2767831" y="6191888"/>
            <a:ext cx="4359110" cy="446949"/>
          </a:xfrm>
        </p:spPr>
        <p:txBody>
          <a:bodyPr>
            <a:noAutofit/>
          </a:bodyPr>
          <a:lstStyle/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REIMS RUE LANSON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3" y="244443"/>
            <a:ext cx="7487216" cy="56154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42" y="6102253"/>
            <a:ext cx="151200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dissolve/>
      </p:transition>
    </mc:Choice>
    <mc:Fallback xmlns="">
      <p:transition advTm="4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0"/>
          </p:nvPr>
        </p:nvSpPr>
        <p:spPr>
          <a:xfrm>
            <a:off x="3469339" y="6199092"/>
            <a:ext cx="3590297" cy="432541"/>
          </a:xfrm>
        </p:spPr>
        <p:txBody>
          <a:bodyPr>
            <a:noAutofit/>
          </a:bodyPr>
          <a:lstStyle/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BAZANCOURT LES PRES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3374" t="11116" r="12222" b="9861"/>
          <a:stretch/>
        </p:blipFill>
        <p:spPr>
          <a:xfrm>
            <a:off x="147781" y="129309"/>
            <a:ext cx="8807892" cy="566637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42" y="6102253"/>
            <a:ext cx="151200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push dir="u"/>
      </p:transition>
    </mc:Choice>
    <mc:Fallback xmlns="">
      <p:transition advTm="4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30307" t="34925" r="39290" b="17046"/>
          <a:stretch/>
        </p:blipFill>
        <p:spPr>
          <a:xfrm>
            <a:off x="63479" y="78565"/>
            <a:ext cx="4804085" cy="4743274"/>
          </a:xfrm>
          <a:prstGeom prst="rect">
            <a:avLst/>
          </a:prstGeom>
        </p:spPr>
      </p:pic>
      <p:sp>
        <p:nvSpPr>
          <p:cNvPr id="5" name="Sous-titre 3"/>
          <p:cNvSpPr txBox="1">
            <a:spLocks/>
          </p:cNvSpPr>
          <p:nvPr/>
        </p:nvSpPr>
        <p:spPr>
          <a:xfrm>
            <a:off x="1949824" y="6234366"/>
            <a:ext cx="5096365" cy="386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BEZANNES CLUSTER SANTE ET INNOVATION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0981" t="9884" r="22960" b="16019"/>
          <a:stretch/>
        </p:blipFill>
        <p:spPr>
          <a:xfrm>
            <a:off x="4867564" y="2263137"/>
            <a:ext cx="4036291" cy="33343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42" y="6102253"/>
            <a:ext cx="151200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push dir="u"/>
      </p:transition>
    </mc:Choice>
    <mc:Fallback xmlns="">
      <p:transition advTm="4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576" t="11115" r="2186" b="14993"/>
          <a:stretch/>
        </p:blipFill>
        <p:spPr>
          <a:xfrm>
            <a:off x="138545" y="886690"/>
            <a:ext cx="8809800" cy="41840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42" y="6102253"/>
            <a:ext cx="1512000" cy="626220"/>
          </a:xfrm>
          <a:prstGeom prst="rect">
            <a:avLst/>
          </a:prstGeom>
        </p:spPr>
      </p:pic>
      <p:sp>
        <p:nvSpPr>
          <p:cNvPr id="6" name="Sous-titre 3"/>
          <p:cNvSpPr txBox="1">
            <a:spLocks/>
          </p:cNvSpPr>
          <p:nvPr/>
        </p:nvSpPr>
        <p:spPr>
          <a:xfrm>
            <a:off x="1949824" y="6234366"/>
            <a:ext cx="5096365" cy="386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BEZANNES CLUSTER SANTE ET INNOVATION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push dir="u"/>
      </p:transition>
    </mc:Choice>
    <mc:Fallback xmlns="">
      <p:transition advTm="4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043608" y="257920"/>
            <a:ext cx="7772400" cy="1229591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Valeurs et volumes</a:t>
            </a:r>
            <a:b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</a:br>
            <a:endParaRPr lang="fr-FR" sz="1600" dirty="0">
              <a:solidFill>
                <a:srgbClr val="2D509D"/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0CDFF-3684-4247-A2A5-DB2C5C472B55}" type="slidenum">
              <a:rPr lang="fr-FR" smtClean="0"/>
              <a:t>3</a:t>
            </a:fld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95536" y="1052736"/>
            <a:ext cx="3816424" cy="2016224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Sur Villeurbanne et l’Est de la Métropole Lyonnaise les terrains sont achetés par les promoteurs entre 1 000 € et 300 €</a:t>
            </a:r>
            <a:r>
              <a:rPr lang="fr-FR" sz="1400" b="1" dirty="0">
                <a:solidFill>
                  <a:schemeClr val="tx1"/>
                </a:solidFill>
              </a:rPr>
              <a:t>/m² </a:t>
            </a:r>
            <a:r>
              <a:rPr lang="fr-FR" sz="1400" b="1" dirty="0" smtClean="0">
                <a:solidFill>
                  <a:schemeClr val="tx1"/>
                </a:solidFill>
              </a:rPr>
              <a:t>de SDP. 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Le GIE Est Habitat achète entre 400 € et 170 €/m² SDP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fr-FR" sz="1400" b="1" dirty="0">
              <a:solidFill>
                <a:schemeClr val="tx1"/>
              </a:solidFill>
            </a:endParaRPr>
          </a:p>
          <a:p>
            <a:pPr algn="just"/>
            <a:r>
              <a:rPr lang="fr-FR" sz="1100" i="1" dirty="0">
                <a:solidFill>
                  <a:srgbClr val="FF0000"/>
                </a:solidFill>
              </a:rPr>
              <a:t>LES VEFA sont négociées entre </a:t>
            </a:r>
            <a:r>
              <a:rPr lang="fr-FR" sz="1100" i="1" dirty="0" smtClean="0">
                <a:solidFill>
                  <a:srgbClr val="FF0000"/>
                </a:solidFill>
              </a:rPr>
              <a:t>2 300 </a:t>
            </a:r>
            <a:r>
              <a:rPr lang="fr-FR" sz="1100" i="1" dirty="0">
                <a:solidFill>
                  <a:srgbClr val="FF0000"/>
                </a:solidFill>
              </a:rPr>
              <a:t>et </a:t>
            </a:r>
            <a:r>
              <a:rPr lang="fr-FR" sz="1100" i="1" dirty="0" smtClean="0">
                <a:solidFill>
                  <a:srgbClr val="FF0000"/>
                </a:solidFill>
              </a:rPr>
              <a:t>2 420 € HT/m² </a:t>
            </a:r>
            <a:r>
              <a:rPr lang="fr-FR" sz="1100" i="1" dirty="0">
                <a:solidFill>
                  <a:srgbClr val="FF0000"/>
                </a:solidFill>
              </a:rPr>
              <a:t>SHAB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9992" y="1340768"/>
            <a:ext cx="4283968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moyenne le GIE Est habitat fait </a:t>
            </a:r>
            <a:r>
              <a:rPr lang="fr-FR" sz="2400" b="1" i="1" dirty="0"/>
              <a:t>1,5M€ de réserve foncière  / an </a:t>
            </a:r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( 2015 : 3,6M€).</a:t>
            </a:r>
          </a:p>
          <a:p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EMH vend en moyenne des terrains pour une valeur de </a:t>
            </a:r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1,5M€ </a:t>
            </a:r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/an (2015 : 4M€)</a:t>
            </a:r>
            <a:endParaRPr lang="fr-FR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100" i="1" dirty="0" smtClean="0">
                <a:solidFill>
                  <a:srgbClr val="FF0000"/>
                </a:solidFill>
              </a:rPr>
              <a:t>Nota  : tous les chiffres sont hors acquisition amélioration et hors VEFA</a:t>
            </a:r>
            <a:endParaRPr lang="fr-FR" sz="11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8557" y="695400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quels prix ? </a:t>
            </a:r>
            <a:endParaRPr lang="fr-FR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619672" y="3892406"/>
            <a:ext cx="7164288" cy="2560930"/>
          </a:xfrm>
          <a:prstGeom prst="roundRect">
            <a:avLst/>
          </a:prstGeom>
          <a:noFill/>
          <a:ln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La lassitude des vendeurs face aux promoteurs (sans condition de PC et effort sur le prix).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L’achat de gros terrains qui génèrent une opération d’aménagement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L’optimisation </a:t>
            </a:r>
            <a:r>
              <a:rPr lang="fr-FR" sz="1400" b="1" dirty="0">
                <a:solidFill>
                  <a:schemeClr val="tx1"/>
                </a:solidFill>
              </a:rPr>
              <a:t>financière </a:t>
            </a:r>
            <a:r>
              <a:rPr lang="fr-FR" sz="1400" b="1" dirty="0" smtClean="0">
                <a:solidFill>
                  <a:schemeClr val="tx1"/>
                </a:solidFill>
              </a:rPr>
              <a:t>avec les Projet Urbain Partenariaux qui soulagent les collectivités.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Valorisation de l’exonération de plus-value (article 150 U CGI)</a:t>
            </a:r>
            <a:endParaRPr lang="fr-FR" sz="1400" b="1" dirty="0">
              <a:solidFill>
                <a:schemeClr val="tx1"/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Mise en pratique de nos valeurs : confiance, respect, solidarité, équité, transparence. 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Partenariat et soutien </a:t>
            </a:r>
            <a:r>
              <a:rPr lang="fr-FR" sz="1400" b="1" dirty="0">
                <a:solidFill>
                  <a:schemeClr val="tx1"/>
                </a:solidFill>
              </a:rPr>
              <a:t>d</a:t>
            </a:r>
            <a:r>
              <a:rPr lang="fr-FR" sz="1400" b="1" dirty="0" smtClean="0">
                <a:solidFill>
                  <a:schemeClr val="tx1"/>
                </a:solidFill>
              </a:rPr>
              <a:t>es collectivités (modifications de PLU)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Partenariat avec les promoteurs qui nous sollicitent quand ils sont bloqués (absence de condition de PC par exemple)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Le caractère innovant ainsi que la qualité architecturale et urbaine comme point de départ de nos projets.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fr-FR" sz="1400" b="1" dirty="0">
              <a:solidFill>
                <a:schemeClr val="tx1"/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endParaRPr lang="fr-FR" sz="1200" b="1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1720" y="352307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Comment pouvons nous acheter ?  </a:t>
            </a:r>
            <a:endParaRPr lang="fr-FR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69289"/>
      </p:ext>
    </p:extLst>
  </p:cSld>
  <p:clrMapOvr>
    <a:masterClrMapping/>
  </p:clrMapOvr>
  <p:transition spd="slow" advClick="0" advTm="45000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C6-INSERTION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1905846"/>
            <a:ext cx="7822665" cy="3702543"/>
          </a:xfrm>
          <a:prstGeom prst="rect">
            <a:avLst/>
          </a:prstGeom>
          <a:effectLst/>
        </p:spPr>
      </p:pic>
      <p:sp>
        <p:nvSpPr>
          <p:cNvPr id="6" name="Sous-titre 3"/>
          <p:cNvSpPr>
            <a:spLocks noGrp="1"/>
          </p:cNvSpPr>
          <p:nvPr>
            <p:ph type="subTitle" idx="10"/>
          </p:nvPr>
        </p:nvSpPr>
        <p:spPr>
          <a:xfrm>
            <a:off x="2995841" y="6212880"/>
            <a:ext cx="4063865" cy="404965"/>
          </a:xfrm>
        </p:spPr>
        <p:txBody>
          <a:bodyPr>
            <a:noAutofit/>
          </a:bodyPr>
          <a:lstStyle/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REIMS LA SCENE SAINT THOMAS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7497" t="16002" r="7324" b="11338"/>
          <a:stretch/>
        </p:blipFill>
        <p:spPr>
          <a:xfrm>
            <a:off x="326259" y="286327"/>
            <a:ext cx="4157926" cy="22167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42" y="6102253"/>
            <a:ext cx="151200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8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split orient="vert"/>
      </p:transition>
    </mc:Choice>
    <mc:Fallback xmlns="">
      <p:transition advTm="4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8628" t="5985" r="7604" b="11503"/>
          <a:stretch/>
        </p:blipFill>
        <p:spPr>
          <a:xfrm>
            <a:off x="3570234" y="2585102"/>
            <a:ext cx="5400000" cy="33243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7473" t="7011" r="8245" b="10272"/>
          <a:stretch/>
        </p:blipFill>
        <p:spPr>
          <a:xfrm>
            <a:off x="143163" y="175491"/>
            <a:ext cx="5400000" cy="33123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  <p:sp>
        <p:nvSpPr>
          <p:cNvPr id="8" name="Sous-titre 3"/>
          <p:cNvSpPr>
            <a:spLocks noGrp="1"/>
          </p:cNvSpPr>
          <p:nvPr>
            <p:ph type="subTitle" idx="10"/>
          </p:nvPr>
        </p:nvSpPr>
        <p:spPr>
          <a:xfrm>
            <a:off x="2995841" y="6212880"/>
            <a:ext cx="4063865" cy="404965"/>
          </a:xfrm>
        </p:spPr>
        <p:txBody>
          <a:bodyPr>
            <a:noAutofit/>
          </a:bodyPr>
          <a:lstStyle/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REIMS LA SCENE SAINT THOMAS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pull/>
      </p:transition>
    </mc:Choice>
    <mc:Fallback xmlns="">
      <p:transition advTm="4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4733" t="14193" r="36585" b="52290"/>
          <a:stretch/>
        </p:blipFill>
        <p:spPr>
          <a:xfrm>
            <a:off x="2082297" y="182802"/>
            <a:ext cx="6840000" cy="2943200"/>
          </a:xfrm>
          <a:prstGeom prst="rect">
            <a:avLst/>
          </a:prstGeom>
        </p:spPr>
      </p:pic>
      <p:sp>
        <p:nvSpPr>
          <p:cNvPr id="6" name="Sous-titre 3"/>
          <p:cNvSpPr>
            <a:spLocks noGrp="1"/>
          </p:cNvSpPr>
          <p:nvPr>
            <p:ph type="subTitle" idx="10"/>
          </p:nvPr>
        </p:nvSpPr>
        <p:spPr>
          <a:xfrm>
            <a:off x="2366682" y="6182708"/>
            <a:ext cx="4773706" cy="401947"/>
          </a:xfrm>
        </p:spPr>
        <p:txBody>
          <a:bodyPr>
            <a:noAutofit/>
          </a:bodyPr>
          <a:lstStyle/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SOISSONS LES BERGES DES TROIS ROYS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6586" t="31231" r="26718" b="35108"/>
          <a:stretch/>
        </p:blipFill>
        <p:spPr>
          <a:xfrm>
            <a:off x="161134" y="3416702"/>
            <a:ext cx="5940000" cy="26762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14:ripple/>
      </p:transition>
    </mc:Choice>
    <mc:Fallback xmlns="">
      <p:transition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3"/>
          <p:cNvSpPr>
            <a:spLocks noGrp="1"/>
          </p:cNvSpPr>
          <p:nvPr>
            <p:ph type="subTitle" idx="10"/>
          </p:nvPr>
        </p:nvSpPr>
        <p:spPr>
          <a:xfrm>
            <a:off x="2339789" y="6080999"/>
            <a:ext cx="4777990" cy="494613"/>
          </a:xfrm>
        </p:spPr>
        <p:txBody>
          <a:bodyPr>
            <a:noAutofit/>
          </a:bodyPr>
          <a:lstStyle/>
          <a:p>
            <a:pPr algn="r"/>
            <a:r>
              <a:rPr lang="fr-FR" sz="2000" b="1" dirty="0" smtClean="0">
                <a:solidFill>
                  <a:schemeClr val="tx1"/>
                </a:solidFill>
              </a:rPr>
              <a:t>SOISSONS LES BERGES DES TROIS ROYS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597" t="5985" r="2730" b="10273"/>
          <a:stretch/>
        </p:blipFill>
        <p:spPr>
          <a:xfrm>
            <a:off x="332510" y="859932"/>
            <a:ext cx="8520542" cy="47105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14:ripple/>
      </p:transition>
    </mc:Choice>
    <mc:Fallback xmlns="">
      <p:transition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 b="11293"/>
          <a:stretch/>
        </p:blipFill>
        <p:spPr>
          <a:xfrm>
            <a:off x="240145" y="2888056"/>
            <a:ext cx="6073205" cy="3119433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832" t="19540" r="642" b="24332"/>
          <a:stretch/>
        </p:blipFill>
        <p:spPr>
          <a:xfrm>
            <a:off x="1468582" y="129309"/>
            <a:ext cx="7452000" cy="26509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1461" y="620012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2000" b="1" dirty="0" smtClean="0"/>
              <a:t>REIMS LE QUAI 207</a:t>
            </a:r>
            <a:endParaRPr lang="fr-FR" sz="20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14:ripple/>
      </p:transition>
    </mc:Choice>
    <mc:Fallback xmlns="">
      <p:transition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4435" t="9474" r="11546" b="9451"/>
          <a:stretch/>
        </p:blipFill>
        <p:spPr>
          <a:xfrm>
            <a:off x="249382" y="2737145"/>
            <a:ext cx="4765963" cy="3262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4259" y="6184471"/>
            <a:ext cx="4598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smtClean="0"/>
              <a:t>REIMS / BETHENY ARC NORD EST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9512" t="25023" r="11942" b="18027"/>
          <a:stretch/>
        </p:blipFill>
        <p:spPr>
          <a:xfrm>
            <a:off x="3497548" y="112241"/>
            <a:ext cx="5585921" cy="29080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14:switch dir="r"/>
      </p:transition>
    </mc:Choice>
    <mc:Fallback xmlns="">
      <p:transition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32048" t="18093" r="32427" b="26725"/>
          <a:stretch/>
        </p:blipFill>
        <p:spPr>
          <a:xfrm>
            <a:off x="1559116" y="195426"/>
            <a:ext cx="6336146" cy="6055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6718" y="6200125"/>
            <a:ext cx="5163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smtClean="0"/>
              <a:t>BETHENY SECTEUR CAMILLE GUERIN</a:t>
            </a:r>
            <a:endParaRPr lang="fr-FR" sz="2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14:shred/>
      </p:transition>
    </mc:Choice>
    <mc:Fallback xmlns="">
      <p:transition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6068" t="5985" r="15558" b="9247"/>
          <a:stretch/>
        </p:blipFill>
        <p:spPr>
          <a:xfrm>
            <a:off x="666394" y="225309"/>
            <a:ext cx="7511588" cy="5718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4596" y="6200125"/>
            <a:ext cx="4705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smtClean="0"/>
              <a:t>REIMS LA FOSSE CANETIERE</a:t>
            </a:r>
            <a:endParaRPr lang="fr-FR" sz="20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14:shred/>
      </p:transition>
    </mc:Choice>
    <mc:Fallback xmlns="">
      <p:transition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5713" t="20762" r="36822" b="12325"/>
          <a:stretch/>
        </p:blipFill>
        <p:spPr>
          <a:xfrm>
            <a:off x="334704" y="2234706"/>
            <a:ext cx="4955630" cy="40512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65970" t="55861" r="13249" b="10888"/>
          <a:stretch/>
        </p:blipFill>
        <p:spPr>
          <a:xfrm>
            <a:off x="326032" y="70679"/>
            <a:ext cx="1948873" cy="19488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5811" t="20352" r="33518" b="11504"/>
          <a:stretch/>
        </p:blipFill>
        <p:spPr>
          <a:xfrm>
            <a:off x="4919401" y="117695"/>
            <a:ext cx="4103918" cy="34493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18012" y="6153958"/>
            <a:ext cx="43207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smtClean="0"/>
              <a:t>REIMS QUARTIER DE L’EUROPE</a:t>
            </a:r>
            <a:endParaRPr lang="fr-FR" sz="20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801" y="6070820"/>
            <a:ext cx="151193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0">
        <p:circle/>
      </p:transition>
    </mc:Choice>
    <mc:Fallback xmlns="">
      <p:transition advTm="4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628800"/>
            <a:ext cx="406876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043608" y="257920"/>
            <a:ext cx="7772400" cy="1229591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Illustration de projet</a:t>
            </a:r>
            <a:b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</a:br>
            <a:r>
              <a:rPr lang="fr-FR" sz="16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Villeurbanne la Soie: 400 LS et 150 ASS</a:t>
            </a:r>
            <a:endParaRPr lang="fr-FR" sz="1600" dirty="0">
              <a:solidFill>
                <a:srgbClr val="2D509D"/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0CDFF-3684-4247-A2A5-DB2C5C472B55}" type="slidenum">
              <a:rPr lang="fr-FR" smtClean="0"/>
              <a:t>4</a:t>
            </a:fld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3361267" y="2006600"/>
            <a:ext cx="3005666" cy="3903133"/>
          </a:xfrm>
          <a:custGeom>
            <a:avLst/>
            <a:gdLst>
              <a:gd name="connsiteX0" fmla="*/ 0 w 3005666"/>
              <a:gd name="connsiteY0" fmla="*/ 279400 h 3903133"/>
              <a:gd name="connsiteX1" fmla="*/ 3005666 w 3005666"/>
              <a:gd name="connsiteY1" fmla="*/ 0 h 3903133"/>
              <a:gd name="connsiteX2" fmla="*/ 2912533 w 3005666"/>
              <a:gd name="connsiteY2" fmla="*/ 956733 h 3903133"/>
              <a:gd name="connsiteX3" fmla="*/ 2810933 w 3005666"/>
              <a:gd name="connsiteY3" fmla="*/ 3903133 h 3903133"/>
              <a:gd name="connsiteX4" fmla="*/ 2556933 w 3005666"/>
              <a:gd name="connsiteY4" fmla="*/ 3894667 h 3903133"/>
              <a:gd name="connsiteX5" fmla="*/ 110066 w 3005666"/>
              <a:gd name="connsiteY5" fmla="*/ 1371600 h 3903133"/>
              <a:gd name="connsiteX6" fmla="*/ 0 w 3005666"/>
              <a:gd name="connsiteY6" fmla="*/ 279400 h 390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666" h="3903133">
                <a:moveTo>
                  <a:pt x="0" y="279400"/>
                </a:moveTo>
                <a:lnTo>
                  <a:pt x="3005666" y="0"/>
                </a:lnTo>
                <a:lnTo>
                  <a:pt x="2912533" y="956733"/>
                </a:lnTo>
                <a:lnTo>
                  <a:pt x="2810933" y="3903133"/>
                </a:lnTo>
                <a:lnTo>
                  <a:pt x="2556933" y="3894667"/>
                </a:lnTo>
                <a:lnTo>
                  <a:pt x="110066" y="1371600"/>
                </a:lnTo>
                <a:lnTo>
                  <a:pt x="0" y="2794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994596"/>
      </p:ext>
    </p:extLst>
  </p:cSld>
  <p:clrMapOvr>
    <a:masterClrMapping/>
  </p:clrMapOvr>
  <p:transition spd="slow" advClick="0" advTm="45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043608" y="257920"/>
            <a:ext cx="7772400" cy="1229591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Illustration de projet</a:t>
            </a:r>
            <a:b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</a:br>
            <a:r>
              <a:rPr lang="fr-FR" sz="1600" b="1" kern="0" dirty="0" err="1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Décines</a:t>
            </a:r>
            <a:r>
              <a:rPr lang="fr-FR" sz="16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 Centre : 120 LS et 60 ASS</a:t>
            </a:r>
            <a:endParaRPr lang="fr-FR" sz="1600" dirty="0">
              <a:solidFill>
                <a:srgbClr val="2D509D"/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0CDFF-3684-4247-A2A5-DB2C5C472B55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9727" r="71348" b="37819"/>
          <a:stretch/>
        </p:blipFill>
        <p:spPr bwMode="auto">
          <a:xfrm rot="10800000">
            <a:off x="1979712" y="1526745"/>
            <a:ext cx="6336703" cy="4649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orme libre 9"/>
          <p:cNvSpPr>
            <a:spLocks/>
          </p:cNvSpPr>
          <p:nvPr/>
        </p:nvSpPr>
        <p:spPr>
          <a:xfrm>
            <a:off x="3818420" y="2081396"/>
            <a:ext cx="2922177" cy="2562034"/>
          </a:xfrm>
          <a:custGeom>
            <a:avLst/>
            <a:gdLst>
              <a:gd name="connsiteX0" fmla="*/ 46299 w 1221129"/>
              <a:gd name="connsiteY0" fmla="*/ 115747 h 1070658"/>
              <a:gd name="connsiteX1" fmla="*/ 81023 w 1221129"/>
              <a:gd name="connsiteY1" fmla="*/ 445625 h 1070658"/>
              <a:gd name="connsiteX2" fmla="*/ 0 w 1221129"/>
              <a:gd name="connsiteY2" fmla="*/ 451413 h 1070658"/>
              <a:gd name="connsiteX3" fmla="*/ 69448 w 1221129"/>
              <a:gd name="connsiteY3" fmla="*/ 925975 h 1070658"/>
              <a:gd name="connsiteX4" fmla="*/ 150471 w 1221129"/>
              <a:gd name="connsiteY4" fmla="*/ 914400 h 1070658"/>
              <a:gd name="connsiteX5" fmla="*/ 173620 w 1221129"/>
              <a:gd name="connsiteY5" fmla="*/ 1070658 h 1070658"/>
              <a:gd name="connsiteX6" fmla="*/ 509286 w 1221129"/>
              <a:gd name="connsiteY6" fmla="*/ 1059084 h 1070658"/>
              <a:gd name="connsiteX7" fmla="*/ 734992 w 1221129"/>
              <a:gd name="connsiteY7" fmla="*/ 1047509 h 1070658"/>
              <a:gd name="connsiteX8" fmla="*/ 706056 w 1221129"/>
              <a:gd name="connsiteY8" fmla="*/ 665544 h 1070658"/>
              <a:gd name="connsiteX9" fmla="*/ 1221129 w 1221129"/>
              <a:gd name="connsiteY9" fmla="*/ 648182 h 1070658"/>
              <a:gd name="connsiteX10" fmla="*/ 1192192 w 1221129"/>
              <a:gd name="connsiteY10" fmla="*/ 144684 h 1070658"/>
              <a:gd name="connsiteX11" fmla="*/ 804441 w 1221129"/>
              <a:gd name="connsiteY11" fmla="*/ 173620 h 1070658"/>
              <a:gd name="connsiteX12" fmla="*/ 665544 w 1221129"/>
              <a:gd name="connsiteY12" fmla="*/ 202557 h 1070658"/>
              <a:gd name="connsiteX13" fmla="*/ 659757 w 1221129"/>
              <a:gd name="connsiteY13" fmla="*/ 0 h 1070658"/>
              <a:gd name="connsiteX14" fmla="*/ 46299 w 1221129"/>
              <a:gd name="connsiteY14" fmla="*/ 115747 h 1070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1129" h="1070658">
                <a:moveTo>
                  <a:pt x="46299" y="115747"/>
                </a:moveTo>
                <a:lnTo>
                  <a:pt x="81023" y="445625"/>
                </a:lnTo>
                <a:lnTo>
                  <a:pt x="0" y="451413"/>
                </a:lnTo>
                <a:lnTo>
                  <a:pt x="69448" y="925975"/>
                </a:lnTo>
                <a:lnTo>
                  <a:pt x="150471" y="914400"/>
                </a:lnTo>
                <a:lnTo>
                  <a:pt x="173620" y="1070658"/>
                </a:lnTo>
                <a:lnTo>
                  <a:pt x="509286" y="1059084"/>
                </a:lnTo>
                <a:lnTo>
                  <a:pt x="734992" y="1047509"/>
                </a:lnTo>
                <a:lnTo>
                  <a:pt x="706056" y="665544"/>
                </a:lnTo>
                <a:lnTo>
                  <a:pt x="1221129" y="648182"/>
                </a:lnTo>
                <a:lnTo>
                  <a:pt x="1192192" y="144684"/>
                </a:lnTo>
                <a:lnTo>
                  <a:pt x="804441" y="173620"/>
                </a:lnTo>
                <a:lnTo>
                  <a:pt x="665544" y="202557"/>
                </a:lnTo>
                <a:lnTo>
                  <a:pt x="659757" y="0"/>
                </a:lnTo>
                <a:lnTo>
                  <a:pt x="46299" y="11574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643240"/>
      </p:ext>
    </p:extLst>
  </p:cSld>
  <p:clrMapOvr>
    <a:masterClrMapping/>
  </p:clrMapOvr>
  <p:transition spd="slow" advClick="0" advTm="45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44" y="1621532"/>
            <a:ext cx="42513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6" y="3814441"/>
            <a:ext cx="3360737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1043608" y="257920"/>
            <a:ext cx="7772400" cy="1229591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Illustration de projet</a:t>
            </a:r>
            <a:b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</a:br>
            <a:endParaRPr lang="fr-FR" sz="1600" dirty="0">
              <a:solidFill>
                <a:srgbClr val="2D509D"/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0CDFF-3684-4247-A2A5-DB2C5C472B55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1800200" cy="2675973"/>
          </a:xfrm>
          <a:prstGeom prst="rect">
            <a:avLst/>
          </a:prstGeom>
          <a:noFill/>
        </p:spPr>
      </p:pic>
      <p:sp>
        <p:nvSpPr>
          <p:cNvPr id="4" name="Forme libre 3"/>
          <p:cNvSpPr/>
          <p:nvPr/>
        </p:nvSpPr>
        <p:spPr>
          <a:xfrm>
            <a:off x="4563533" y="2226733"/>
            <a:ext cx="1905000" cy="1329267"/>
          </a:xfrm>
          <a:custGeom>
            <a:avLst/>
            <a:gdLst>
              <a:gd name="connsiteX0" fmla="*/ 186267 w 1905000"/>
              <a:gd name="connsiteY0" fmla="*/ 8467 h 1329267"/>
              <a:gd name="connsiteX1" fmla="*/ 482600 w 1905000"/>
              <a:gd name="connsiteY1" fmla="*/ 0 h 1329267"/>
              <a:gd name="connsiteX2" fmla="*/ 499534 w 1905000"/>
              <a:gd name="connsiteY2" fmla="*/ 110067 h 1329267"/>
              <a:gd name="connsiteX3" fmla="*/ 1261534 w 1905000"/>
              <a:gd name="connsiteY3" fmla="*/ 76200 h 1329267"/>
              <a:gd name="connsiteX4" fmla="*/ 1811867 w 1905000"/>
              <a:gd name="connsiteY4" fmla="*/ 42334 h 1329267"/>
              <a:gd name="connsiteX5" fmla="*/ 1905000 w 1905000"/>
              <a:gd name="connsiteY5" fmla="*/ 618067 h 1329267"/>
              <a:gd name="connsiteX6" fmla="*/ 186267 w 1905000"/>
              <a:gd name="connsiteY6" fmla="*/ 1329267 h 1329267"/>
              <a:gd name="connsiteX7" fmla="*/ 0 w 1905000"/>
              <a:gd name="connsiteY7" fmla="*/ 1253067 h 1329267"/>
              <a:gd name="connsiteX8" fmla="*/ 135467 w 1905000"/>
              <a:gd name="connsiteY8" fmla="*/ 50800 h 1329267"/>
              <a:gd name="connsiteX9" fmla="*/ 186267 w 1905000"/>
              <a:gd name="connsiteY9" fmla="*/ 8467 h 13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00" h="1329267">
                <a:moveTo>
                  <a:pt x="186267" y="8467"/>
                </a:moveTo>
                <a:lnTo>
                  <a:pt x="482600" y="0"/>
                </a:lnTo>
                <a:lnTo>
                  <a:pt x="499534" y="110067"/>
                </a:lnTo>
                <a:lnTo>
                  <a:pt x="1261534" y="76200"/>
                </a:lnTo>
                <a:lnTo>
                  <a:pt x="1811867" y="42334"/>
                </a:lnTo>
                <a:lnTo>
                  <a:pt x="1905000" y="618067"/>
                </a:lnTo>
                <a:lnTo>
                  <a:pt x="186267" y="1329267"/>
                </a:lnTo>
                <a:lnTo>
                  <a:pt x="0" y="1253067"/>
                </a:lnTo>
                <a:lnTo>
                  <a:pt x="135467" y="50800"/>
                </a:lnTo>
                <a:lnTo>
                  <a:pt x="186267" y="846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1808797" y="4397693"/>
            <a:ext cx="1034892" cy="449104"/>
          </a:xfrm>
          <a:custGeom>
            <a:avLst/>
            <a:gdLst>
              <a:gd name="connsiteX0" fmla="*/ 0 w 1013460"/>
              <a:gd name="connsiteY0" fmla="*/ 106680 h 403860"/>
              <a:gd name="connsiteX1" fmla="*/ 922020 w 1013460"/>
              <a:gd name="connsiteY1" fmla="*/ 0 h 403860"/>
              <a:gd name="connsiteX2" fmla="*/ 1013460 w 1013460"/>
              <a:gd name="connsiteY2" fmla="*/ 281940 h 403860"/>
              <a:gd name="connsiteX3" fmla="*/ 83820 w 1013460"/>
              <a:gd name="connsiteY3" fmla="*/ 403860 h 403860"/>
              <a:gd name="connsiteX4" fmla="*/ 0 w 1013460"/>
              <a:gd name="connsiteY4" fmla="*/ 106680 h 403860"/>
              <a:gd name="connsiteX0" fmla="*/ 0 w 1030129"/>
              <a:gd name="connsiteY0" fmla="*/ 106680 h 403860"/>
              <a:gd name="connsiteX1" fmla="*/ 922020 w 1030129"/>
              <a:gd name="connsiteY1" fmla="*/ 0 h 403860"/>
              <a:gd name="connsiteX2" fmla="*/ 1030129 w 1030129"/>
              <a:gd name="connsiteY2" fmla="*/ 303372 h 403860"/>
              <a:gd name="connsiteX3" fmla="*/ 83820 w 1030129"/>
              <a:gd name="connsiteY3" fmla="*/ 403860 h 403860"/>
              <a:gd name="connsiteX4" fmla="*/ 0 w 1030129"/>
              <a:gd name="connsiteY4" fmla="*/ 106680 h 403860"/>
              <a:gd name="connsiteX0" fmla="*/ 0 w 1030129"/>
              <a:gd name="connsiteY0" fmla="*/ 120967 h 418147"/>
              <a:gd name="connsiteX1" fmla="*/ 931545 w 1030129"/>
              <a:gd name="connsiteY1" fmla="*/ 0 h 418147"/>
              <a:gd name="connsiteX2" fmla="*/ 1030129 w 1030129"/>
              <a:gd name="connsiteY2" fmla="*/ 317659 h 418147"/>
              <a:gd name="connsiteX3" fmla="*/ 83820 w 1030129"/>
              <a:gd name="connsiteY3" fmla="*/ 418147 h 418147"/>
              <a:gd name="connsiteX4" fmla="*/ 0 w 1030129"/>
              <a:gd name="connsiteY4" fmla="*/ 120967 h 418147"/>
              <a:gd name="connsiteX0" fmla="*/ 0 w 1030129"/>
              <a:gd name="connsiteY0" fmla="*/ 120967 h 434816"/>
              <a:gd name="connsiteX1" fmla="*/ 931545 w 1030129"/>
              <a:gd name="connsiteY1" fmla="*/ 0 h 434816"/>
              <a:gd name="connsiteX2" fmla="*/ 1030129 w 1030129"/>
              <a:gd name="connsiteY2" fmla="*/ 317659 h 434816"/>
              <a:gd name="connsiteX3" fmla="*/ 83820 w 1030129"/>
              <a:gd name="connsiteY3" fmla="*/ 434816 h 434816"/>
              <a:gd name="connsiteX4" fmla="*/ 0 w 1030129"/>
              <a:gd name="connsiteY4" fmla="*/ 120967 h 434816"/>
              <a:gd name="connsiteX0" fmla="*/ 0 w 1030129"/>
              <a:gd name="connsiteY0" fmla="*/ 120967 h 449104"/>
              <a:gd name="connsiteX1" fmla="*/ 931545 w 1030129"/>
              <a:gd name="connsiteY1" fmla="*/ 0 h 449104"/>
              <a:gd name="connsiteX2" fmla="*/ 1030129 w 1030129"/>
              <a:gd name="connsiteY2" fmla="*/ 317659 h 449104"/>
              <a:gd name="connsiteX3" fmla="*/ 93345 w 1030129"/>
              <a:gd name="connsiteY3" fmla="*/ 449104 h 449104"/>
              <a:gd name="connsiteX4" fmla="*/ 0 w 1030129"/>
              <a:gd name="connsiteY4" fmla="*/ 120967 h 449104"/>
              <a:gd name="connsiteX0" fmla="*/ 0 w 1034892"/>
              <a:gd name="connsiteY0" fmla="*/ 109061 h 449104"/>
              <a:gd name="connsiteX1" fmla="*/ 936308 w 1034892"/>
              <a:gd name="connsiteY1" fmla="*/ 0 h 449104"/>
              <a:gd name="connsiteX2" fmla="*/ 1034892 w 1034892"/>
              <a:gd name="connsiteY2" fmla="*/ 317659 h 449104"/>
              <a:gd name="connsiteX3" fmla="*/ 98108 w 1034892"/>
              <a:gd name="connsiteY3" fmla="*/ 449104 h 449104"/>
              <a:gd name="connsiteX4" fmla="*/ 0 w 1034892"/>
              <a:gd name="connsiteY4" fmla="*/ 109061 h 44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92" h="449104">
                <a:moveTo>
                  <a:pt x="0" y="109061"/>
                </a:moveTo>
                <a:lnTo>
                  <a:pt x="936308" y="0"/>
                </a:lnTo>
                <a:lnTo>
                  <a:pt x="1034892" y="317659"/>
                </a:lnTo>
                <a:lnTo>
                  <a:pt x="98108" y="449104"/>
                </a:lnTo>
                <a:lnTo>
                  <a:pt x="0" y="109061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44" y="3814276"/>
            <a:ext cx="4251325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81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5000">
        <p:blinds dir="vert"/>
      </p:transition>
    </mc:Choice>
    <mc:Fallback>
      <p:transition spd="slow" advClick="0" advTm="4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3303140" y="1931484"/>
            <a:ext cx="2465713" cy="648072"/>
          </a:xfrm>
          <a:prstGeom prst="roundRect">
            <a:avLst/>
          </a:prstGeom>
          <a:noFill/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Sophie ROTSCHI : CDI</a:t>
            </a:r>
          </a:p>
          <a:p>
            <a:r>
              <a:rPr lang="fr-FR" sz="1200" b="1" dirty="0" smtClean="0">
                <a:solidFill>
                  <a:schemeClr val="tx1"/>
                </a:solidFill>
              </a:rPr>
              <a:t>Chef projet aménagement</a:t>
            </a:r>
          </a:p>
          <a:p>
            <a:pPr algn="r"/>
            <a:r>
              <a:rPr lang="fr-FR" sz="1200" dirty="0" smtClean="0">
                <a:solidFill>
                  <a:schemeClr val="tx1"/>
                </a:solidFill>
              </a:rPr>
              <a:t>La Soie, Champollion, République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228184" y="1931484"/>
            <a:ext cx="2463778" cy="64807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Elise BALEYDIER : CDI</a:t>
            </a:r>
          </a:p>
          <a:p>
            <a:r>
              <a:rPr lang="fr-FR" sz="1200" b="1" dirty="0" smtClean="0">
                <a:solidFill>
                  <a:schemeClr val="tx1"/>
                </a:solidFill>
              </a:rPr>
              <a:t>Chef projet renouvellement urbain</a:t>
            </a:r>
          </a:p>
          <a:p>
            <a:pPr algn="r"/>
            <a:r>
              <a:rPr lang="fr-FR" sz="1200" dirty="0" smtClean="0">
                <a:solidFill>
                  <a:schemeClr val="tx1"/>
                </a:solidFill>
              </a:rPr>
              <a:t>Buers et Mas du Taureau</a:t>
            </a:r>
          </a:p>
          <a:p>
            <a:endParaRPr lang="fr-FR" sz="1200" dirty="0" smtClean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3303140" y="2702173"/>
            <a:ext cx="2463778" cy="654819"/>
          </a:xfrm>
          <a:prstGeom prst="roundRect">
            <a:avLst/>
          </a:prstGeom>
          <a:noFill/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>
                <a:solidFill>
                  <a:schemeClr val="tx1"/>
                </a:solidFill>
              </a:rPr>
              <a:t>Samantha AMOROSO </a:t>
            </a:r>
            <a:r>
              <a:rPr lang="fr-FR" sz="1200" b="1" dirty="0" smtClean="0">
                <a:solidFill>
                  <a:schemeClr val="tx1"/>
                </a:solidFill>
              </a:rPr>
              <a:t>: Apprenti </a:t>
            </a:r>
            <a:endParaRPr lang="fr-FR" sz="1200" b="1" dirty="0">
              <a:solidFill>
                <a:schemeClr val="tx1"/>
              </a:solidFill>
            </a:endParaRPr>
          </a:p>
          <a:p>
            <a:r>
              <a:rPr lang="fr-FR" sz="1200" b="1" dirty="0" smtClean="0">
                <a:solidFill>
                  <a:schemeClr val="tx1"/>
                </a:solidFill>
              </a:rPr>
              <a:t>Archi / Urba : Faisabilité</a:t>
            </a:r>
            <a:endParaRPr lang="fr-FR" sz="1200" b="1" dirty="0">
              <a:solidFill>
                <a:schemeClr val="tx1"/>
              </a:solidFill>
            </a:endParaRP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80030" y="2678637"/>
            <a:ext cx="2463778" cy="64807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Anthony ALART</a:t>
            </a:r>
            <a:r>
              <a:rPr lang="fr-FR" sz="1200" b="1" dirty="0">
                <a:solidFill>
                  <a:schemeClr val="tx1"/>
                </a:solidFill>
              </a:rPr>
              <a:t> </a:t>
            </a:r>
            <a:r>
              <a:rPr lang="fr-FR" sz="1200" b="1" dirty="0" smtClean="0">
                <a:solidFill>
                  <a:schemeClr val="tx1"/>
                </a:solidFill>
              </a:rPr>
              <a:t>: Apprenti puis CDI</a:t>
            </a:r>
          </a:p>
          <a:p>
            <a:r>
              <a:rPr lang="fr-FR" sz="1200" b="1" dirty="0" smtClean="0">
                <a:solidFill>
                  <a:schemeClr val="tx1"/>
                </a:solidFill>
              </a:rPr>
              <a:t>Prospecteur foncier, diffus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endParaRPr lang="fr-FR" sz="1200" b="1" dirty="0">
              <a:solidFill>
                <a:schemeClr val="tx1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fr-FR" sz="1200" b="1" dirty="0" smtClean="0">
              <a:solidFill>
                <a:schemeClr val="tx1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fr-FR" sz="1200" b="1" dirty="0" smtClean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380030" y="1931484"/>
            <a:ext cx="2463778" cy="64807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>
                <a:solidFill>
                  <a:schemeClr val="tx1"/>
                </a:solidFill>
              </a:rPr>
              <a:t>Cécile </a:t>
            </a:r>
            <a:r>
              <a:rPr lang="fr-FR" sz="1200" b="1" dirty="0" smtClean="0">
                <a:solidFill>
                  <a:schemeClr val="tx1"/>
                </a:solidFill>
              </a:rPr>
              <a:t>SIMONIN : CDI</a:t>
            </a:r>
            <a:endParaRPr lang="fr-FR" sz="1200" b="1" dirty="0">
              <a:solidFill>
                <a:schemeClr val="tx1"/>
              </a:solidFill>
            </a:endParaRPr>
          </a:p>
          <a:p>
            <a:r>
              <a:rPr lang="fr-FR" sz="1200" b="1" dirty="0">
                <a:solidFill>
                  <a:schemeClr val="tx1"/>
                </a:solidFill>
              </a:rPr>
              <a:t>Innovateur </a:t>
            </a:r>
            <a:r>
              <a:rPr lang="fr-FR" sz="1200" b="1" dirty="0" smtClean="0">
                <a:solidFill>
                  <a:schemeClr val="tx1"/>
                </a:solidFill>
              </a:rPr>
              <a:t>foncier, grands projets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80030" y="4761231"/>
            <a:ext cx="2463778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Prospecteur financier : Apprenti</a:t>
            </a:r>
          </a:p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2017</a:t>
            </a:r>
            <a:endParaRPr lang="fr-FR" sz="1400" b="1" dirty="0">
              <a:solidFill>
                <a:schemeClr val="tx1"/>
              </a:solidFill>
            </a:endParaRPr>
          </a:p>
          <a:p>
            <a:endParaRPr lang="fr-FR" sz="1200" b="1" dirty="0" smtClean="0">
              <a:solidFill>
                <a:schemeClr val="tx1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fr-FR" sz="1200" dirty="0">
              <a:solidFill>
                <a:schemeClr val="tx1"/>
              </a:solidFill>
            </a:endParaRPr>
          </a:p>
          <a:p>
            <a:endParaRPr lang="fr-FR" sz="1200" b="1" dirty="0">
              <a:solidFill>
                <a:schemeClr val="tx1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fr-FR" sz="1200" b="1" dirty="0" smtClean="0">
              <a:solidFill>
                <a:schemeClr val="tx1"/>
              </a:solidFill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fr-FR" sz="1200" b="1" dirty="0" smtClean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380030" y="4014078"/>
            <a:ext cx="2463778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>
                <a:solidFill>
                  <a:schemeClr val="tx1"/>
                </a:solidFill>
              </a:rPr>
              <a:t>Prospecteur </a:t>
            </a:r>
            <a:r>
              <a:rPr lang="fr-FR" sz="1200" b="1" dirty="0" smtClean="0">
                <a:solidFill>
                  <a:schemeClr val="tx1"/>
                </a:solidFill>
              </a:rPr>
              <a:t>foncier, habitat spécifique (</a:t>
            </a:r>
            <a:r>
              <a:rPr lang="fr-FR" sz="1200" b="1" dirty="0" err="1" smtClean="0">
                <a:solidFill>
                  <a:schemeClr val="tx1"/>
                </a:solidFill>
              </a:rPr>
              <a:t>Aralis</a:t>
            </a:r>
            <a:r>
              <a:rPr lang="fr-FR" sz="1200" b="1" dirty="0" smtClean="0">
                <a:solidFill>
                  <a:schemeClr val="tx1"/>
                </a:solidFill>
              </a:rPr>
              <a:t>) </a:t>
            </a:r>
            <a:r>
              <a:rPr lang="fr-FR" sz="1200" b="1" dirty="0">
                <a:solidFill>
                  <a:schemeClr val="tx1"/>
                </a:solidFill>
              </a:rPr>
              <a:t>: </a:t>
            </a:r>
            <a:r>
              <a:rPr lang="fr-FR" sz="1200" b="1" dirty="0" smtClean="0">
                <a:solidFill>
                  <a:schemeClr val="tx1"/>
                </a:solidFill>
              </a:rPr>
              <a:t>CDI</a:t>
            </a:r>
          </a:p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mi 2016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3303140" y="4014078"/>
            <a:ext cx="2463778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99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>
                <a:solidFill>
                  <a:schemeClr val="tx1"/>
                </a:solidFill>
              </a:rPr>
              <a:t>Chef projet </a:t>
            </a:r>
            <a:r>
              <a:rPr lang="fr-FR" sz="1200" b="1" dirty="0" smtClean="0">
                <a:solidFill>
                  <a:schemeClr val="tx1"/>
                </a:solidFill>
              </a:rPr>
              <a:t>aménagement : CDI</a:t>
            </a:r>
          </a:p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2017</a:t>
            </a:r>
            <a:endParaRPr lang="fr-FR" sz="1400" b="1" dirty="0">
              <a:solidFill>
                <a:schemeClr val="tx1"/>
              </a:solidFill>
            </a:endParaRP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3318146" y="4761231"/>
            <a:ext cx="5373815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99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Chef projet ou Suivi travaux VRD : CDI</a:t>
            </a:r>
          </a:p>
          <a:p>
            <a:r>
              <a:rPr lang="fr-FR" sz="1200" b="1" dirty="0">
                <a:solidFill>
                  <a:schemeClr val="tx1"/>
                </a:solidFill>
              </a:rPr>
              <a:t>	</a:t>
            </a:r>
            <a:r>
              <a:rPr lang="fr-FR" sz="1400" b="1" dirty="0" smtClean="0">
                <a:solidFill>
                  <a:schemeClr val="tx1"/>
                </a:solidFill>
              </a:rPr>
              <a:t>2018 : </a:t>
            </a:r>
            <a:r>
              <a:rPr lang="fr-FR" sz="1200" dirty="0" smtClean="0">
                <a:solidFill>
                  <a:schemeClr val="tx1"/>
                </a:solidFill>
              </a:rPr>
              <a:t>Mansart, Pranard, Monod (8 M € travaux)</a:t>
            </a:r>
            <a:endParaRPr lang="fr-FR" sz="1200" dirty="0">
              <a:solidFill>
                <a:schemeClr val="tx1"/>
              </a:solidFill>
            </a:endParaRPr>
          </a:p>
          <a:p>
            <a:endParaRPr lang="fr-FR" sz="1400" dirty="0">
              <a:solidFill>
                <a:schemeClr val="tx1"/>
              </a:solidFill>
            </a:endParaRPr>
          </a:p>
          <a:p>
            <a:pPr algn="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6228184" y="4014078"/>
            <a:ext cx="2463778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Chef projet renouvellement urbain</a:t>
            </a:r>
          </a:p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2018</a:t>
            </a:r>
          </a:p>
          <a:p>
            <a:pPr algn="r"/>
            <a:r>
              <a:rPr lang="fr-FR" sz="1200" dirty="0" smtClean="0">
                <a:solidFill>
                  <a:schemeClr val="tx1"/>
                </a:solidFill>
              </a:rPr>
              <a:t>St Jean</a:t>
            </a:r>
            <a:endParaRPr lang="fr-FR" sz="1200" dirty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6228184" y="3284984"/>
            <a:ext cx="2463778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Chef projet renouvellement urbain</a:t>
            </a:r>
          </a:p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mi 2016</a:t>
            </a:r>
            <a:endParaRPr lang="fr-FR" sz="1400" dirty="0" smtClean="0">
              <a:solidFill>
                <a:schemeClr val="tx1"/>
              </a:solidFill>
            </a:endParaRPr>
          </a:p>
          <a:p>
            <a:pPr algn="r"/>
            <a:r>
              <a:rPr lang="fr-FR" sz="1200" dirty="0" smtClean="0">
                <a:solidFill>
                  <a:schemeClr val="tx1"/>
                </a:solidFill>
              </a:rPr>
              <a:t>Bel Air et Monod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3318146" y="1067388"/>
            <a:ext cx="2463778" cy="63569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Gabriel SIBILLE : CDI</a:t>
            </a:r>
          </a:p>
          <a:p>
            <a:r>
              <a:rPr lang="fr-FR" sz="1200" b="1" dirty="0" smtClean="0">
                <a:solidFill>
                  <a:schemeClr val="tx1"/>
                </a:solidFill>
              </a:rPr>
              <a:t>Responsable prospection et aménagement urbain</a:t>
            </a:r>
          </a:p>
          <a:p>
            <a:pPr lvl="0"/>
            <a:endParaRPr lang="fr-FR" sz="1200" dirty="0">
              <a:solidFill>
                <a:schemeClr val="tx1"/>
              </a:solidFill>
            </a:endParaRPr>
          </a:p>
          <a:p>
            <a:endParaRPr lang="fr-FR" sz="1200" dirty="0" smtClean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6" name="Titre 1"/>
          <p:cNvSpPr>
            <a:spLocks noGrp="1"/>
          </p:cNvSpPr>
          <p:nvPr>
            <p:ph type="ctrTitle"/>
          </p:nvPr>
        </p:nvSpPr>
        <p:spPr>
          <a:xfrm>
            <a:off x="1043608" y="257920"/>
            <a:ext cx="7772400" cy="1229591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Organigramme </a:t>
            </a:r>
            <a:br>
              <a:rPr lang="fr-FR" sz="20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</a:br>
            <a:r>
              <a:rPr lang="fr-FR" sz="1600" b="1" kern="0" dirty="0" smtClean="0">
                <a:solidFill>
                  <a:srgbClr val="2D509D"/>
                </a:solidFill>
                <a:latin typeface="Arial Black" pitchFamily="34" charset="0"/>
                <a:cs typeface="Calibri" pitchFamily="34"/>
              </a:rPr>
              <a:t>Aménagement Urbain</a:t>
            </a:r>
            <a:endParaRPr lang="fr-FR" sz="1600" dirty="0">
              <a:solidFill>
                <a:srgbClr val="2D509D"/>
              </a:solidFill>
              <a:latin typeface="Arial Black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0CDFF-3684-4247-A2A5-DB2C5C472B5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95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5000">
        <p:blinds dir="vert"/>
      </p:transition>
    </mc:Choice>
    <mc:Fallback>
      <p:transition spd="slow" advClick="0" advTm="4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Perspectives – Akènes </a:t>
            </a:r>
            <a:br>
              <a:rPr lang="fr-FR" dirty="0" smtClean="0"/>
            </a:br>
            <a:r>
              <a:rPr lang="fr-FR" dirty="0" smtClean="0"/>
              <a:t>16 – ORTHO VDO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5888"/>
            <a:ext cx="6983684" cy="55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14954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7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>
        <p14:ferris dir="l"/>
      </p:transition>
    </mc:Choice>
    <mc:Fallback xmlns="">
      <p:transition spd="slow"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16632"/>
            <a:ext cx="4865142" cy="660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14:prism/>
      </p:transition>
    </mc:Choice>
    <mc:Fallback xmlns="">
      <p:transition spd="slow" advTm="4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861</Words>
  <Application>Microsoft Office PowerPoint</Application>
  <PresentationFormat>Affichage à l'écran (4:3)</PresentationFormat>
  <Paragraphs>409</Paragraphs>
  <Slides>38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Thème Office</vt:lpstr>
      <vt:lpstr>Approche foncière du GIE Est Habitat 19 novembre 2015</vt:lpstr>
      <vt:lpstr>Nature des terrains </vt:lpstr>
      <vt:lpstr>Valeurs et volumes </vt:lpstr>
      <vt:lpstr>Illustration de projet Villeurbanne la Soie: 400 LS et 150 ASS</vt:lpstr>
      <vt:lpstr>Illustration de projet Décines Centre : 120 LS et 60 ASS</vt:lpstr>
      <vt:lpstr>Illustration de projet </vt:lpstr>
      <vt:lpstr>Organigramme  Aménagement Urbain</vt:lpstr>
      <vt:lpstr>Perspectives – Akènes  16 – ORTHO VDO</vt:lpstr>
      <vt:lpstr>Présentation PowerPoint</vt:lpstr>
      <vt:lpstr>Blanquefort</vt:lpstr>
      <vt:lpstr>Blanquefort</vt:lpstr>
      <vt:lpstr>Caudéran</vt:lpstr>
      <vt:lpstr>Euratlantique</vt:lpstr>
      <vt:lpstr>Zones humides– ZH Carbon blanc 23 – Ortho site</vt:lpstr>
      <vt:lpstr>Zones humides– ZH Carbon blanc 26 – ZH</vt:lpstr>
      <vt:lpstr>Zones humides– ZH Carbon blanc 27 – H1</vt:lpstr>
      <vt:lpstr>Zones humides– ZH Carbon blanc 28 – H2</vt:lpstr>
      <vt:lpstr>Zones humides– ZH Carbon blanc 8 – PLAN DE SITUATION</vt:lpstr>
      <vt:lpstr>Zones humides– ZH Carbon blanc 10 – PHOTO</vt:lpstr>
      <vt:lpstr>Zones humides– ZH Carbon blanc 11 – Plan de composition simplifiée </vt:lpstr>
      <vt:lpstr>Zones humides– ZH Carbon blanc 12 – BIOTOPES HABITAT HUMIDES</vt:lpstr>
      <vt:lpstr>Zones humides– ZH Carbon blanc 13 – IMPACT ZH</vt:lpstr>
      <vt:lpstr>Zones humides– ZH Carbon blanc 15 – PLAN SITUATION  VDO</vt:lpstr>
      <vt:lpstr>Zones humides– ZH Carbon blanc 16 – ORTHO VDO</vt:lpstr>
      <vt:lpstr>L'action foncière des organismes HLM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USH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AKENES</dc:title>
  <dc:creator>Corinne MESANGE</dc:creator>
  <cp:lastModifiedBy>Veronique VELEZ</cp:lastModifiedBy>
  <cp:revision>21</cp:revision>
  <dcterms:created xsi:type="dcterms:W3CDTF">2015-10-15T10:06:23Z</dcterms:created>
  <dcterms:modified xsi:type="dcterms:W3CDTF">2015-11-17T14:38:18Z</dcterms:modified>
</cp:coreProperties>
</file>