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handoutMasterIdLst>
    <p:handoutMasterId r:id="rId40"/>
  </p:handoutMasterIdLst>
  <p:sldIdLst>
    <p:sldId id="256" r:id="rId5"/>
    <p:sldId id="284" r:id="rId6"/>
    <p:sldId id="266" r:id="rId7"/>
    <p:sldId id="354" r:id="rId8"/>
    <p:sldId id="267" r:id="rId9"/>
    <p:sldId id="268" r:id="rId10"/>
    <p:sldId id="287" r:id="rId11"/>
    <p:sldId id="332" r:id="rId12"/>
    <p:sldId id="333" r:id="rId13"/>
    <p:sldId id="334" r:id="rId14"/>
    <p:sldId id="335" r:id="rId15"/>
    <p:sldId id="336" r:id="rId16"/>
    <p:sldId id="353" r:id="rId17"/>
    <p:sldId id="338" r:id="rId18"/>
    <p:sldId id="339" r:id="rId19"/>
    <p:sldId id="349" r:id="rId20"/>
    <p:sldId id="340" r:id="rId21"/>
    <p:sldId id="341" r:id="rId22"/>
    <p:sldId id="342" r:id="rId23"/>
    <p:sldId id="343" r:id="rId24"/>
    <p:sldId id="345" r:id="rId25"/>
    <p:sldId id="346" r:id="rId26"/>
    <p:sldId id="347" r:id="rId27"/>
    <p:sldId id="348" r:id="rId28"/>
    <p:sldId id="326" r:id="rId29"/>
    <p:sldId id="350" r:id="rId30"/>
    <p:sldId id="327" r:id="rId31"/>
    <p:sldId id="329" r:id="rId32"/>
    <p:sldId id="352" r:id="rId33"/>
    <p:sldId id="294" r:id="rId34"/>
    <p:sldId id="296" r:id="rId35"/>
    <p:sldId id="289" r:id="rId36"/>
    <p:sldId id="351" r:id="rId37"/>
    <p:sldId id="281" r:id="rId3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45" autoAdjust="0"/>
  </p:normalViewPr>
  <p:slideViewPr>
    <p:cSldViewPr>
      <p:cViewPr>
        <p:scale>
          <a:sx n="87" d="100"/>
          <a:sy n="87" d="100"/>
        </p:scale>
        <p:origin x="-1686" y="-498"/>
      </p:cViewPr>
      <p:guideLst>
        <p:guide orient="horz" pos="1344"/>
        <p:guide pos="3243"/>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39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4A90823-C9BA-4897-B97E-0A57F4363B68}" type="datetimeFigureOut">
              <a:rPr lang="fr-FR" smtClean="0"/>
              <a:t>13/05/2014</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1EC52F0-2AA7-444C-9C86-BEA44D345DC5}" type="slidenum">
              <a:rPr lang="fr-FR" smtClean="0"/>
              <a:t>‹N°›</a:t>
            </a:fld>
            <a:endParaRPr lang="fr-FR"/>
          </a:p>
        </p:txBody>
      </p:sp>
    </p:spTree>
    <p:extLst>
      <p:ext uri="{BB962C8B-B14F-4D97-AF65-F5344CB8AC3E}">
        <p14:creationId xmlns:p14="http://schemas.microsoft.com/office/powerpoint/2010/main" val="2013997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991ED1-B8ED-455B-B7C3-4BB4910F0746}" type="datetimeFigureOut">
              <a:rPr lang="fr-FR" smtClean="0"/>
              <a:t>13/05/2014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7B3E206-E3AD-456D-9953-D1CB687D2AB6}" type="slidenum">
              <a:rPr lang="fr-FR" smtClean="0"/>
              <a:t>‹N°›</a:t>
            </a:fld>
            <a:endParaRPr lang="fr-FR"/>
          </a:p>
        </p:txBody>
      </p:sp>
    </p:spTree>
    <p:extLst>
      <p:ext uri="{BB962C8B-B14F-4D97-AF65-F5344CB8AC3E}">
        <p14:creationId xmlns:p14="http://schemas.microsoft.com/office/powerpoint/2010/main" val="910126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i="0" dirty="0"/>
          </a:p>
        </p:txBody>
      </p:sp>
      <p:sp>
        <p:nvSpPr>
          <p:cNvPr id="4" name="Espace réservé du numéro de diapositive 3"/>
          <p:cNvSpPr>
            <a:spLocks noGrp="1"/>
          </p:cNvSpPr>
          <p:nvPr>
            <p:ph type="sldNum" sz="quarter" idx="10"/>
          </p:nvPr>
        </p:nvSpPr>
        <p:spPr/>
        <p:txBody>
          <a:bodyPr/>
          <a:lstStyle/>
          <a:p>
            <a:fld id="{67B3E206-E3AD-456D-9953-D1CB687D2AB6}" type="slidenum">
              <a:rPr lang="fr-FR" smtClean="0"/>
              <a:pPr/>
              <a:t>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B3E206-E3AD-456D-9953-D1CB687D2AB6}" type="slidenum">
              <a:rPr lang="fr-FR" smtClean="0"/>
              <a:t>17</a:t>
            </a:fld>
            <a:endParaRPr lang="fr-FR"/>
          </a:p>
        </p:txBody>
      </p:sp>
    </p:spTree>
    <p:extLst>
      <p:ext uri="{BB962C8B-B14F-4D97-AF65-F5344CB8AC3E}">
        <p14:creationId xmlns:p14="http://schemas.microsoft.com/office/powerpoint/2010/main" val="159974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B3E206-E3AD-456D-9953-D1CB687D2AB6}" type="slidenum">
              <a:rPr lang="fr-FR" smtClean="0"/>
              <a:t>20</a:t>
            </a:fld>
            <a:endParaRPr lang="fr-FR"/>
          </a:p>
        </p:txBody>
      </p:sp>
    </p:spTree>
    <p:extLst>
      <p:ext uri="{BB962C8B-B14F-4D97-AF65-F5344CB8AC3E}">
        <p14:creationId xmlns:p14="http://schemas.microsoft.com/office/powerpoint/2010/main" val="202466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B3E206-E3AD-456D-9953-D1CB687D2AB6}" type="slidenum">
              <a:rPr lang="fr-FR" smtClean="0"/>
              <a:t>30</a:t>
            </a:fld>
            <a:endParaRPr lang="fr-FR"/>
          </a:p>
        </p:txBody>
      </p:sp>
    </p:spTree>
    <p:extLst>
      <p:ext uri="{BB962C8B-B14F-4D97-AF65-F5344CB8AC3E}">
        <p14:creationId xmlns:p14="http://schemas.microsoft.com/office/powerpoint/2010/main" val="34197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7B3E206-E3AD-456D-9953-D1CB687D2AB6}" type="slidenum">
              <a:rPr lang="fr-FR" smtClean="0"/>
              <a:t>34</a:t>
            </a:fld>
            <a:endParaRPr lang="fr-FR"/>
          </a:p>
        </p:txBody>
      </p:sp>
    </p:spTree>
    <p:extLst>
      <p:ext uri="{BB962C8B-B14F-4D97-AF65-F5344CB8AC3E}">
        <p14:creationId xmlns:p14="http://schemas.microsoft.com/office/powerpoint/2010/main" val="160315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1" name="Espace réservé de la date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03A1A7-9BD8-45ED-A3CE-DD472598E120}" type="datetimeFigureOut">
              <a:rPr lang="fr-FR" smtClean="0"/>
              <a:pPr/>
              <a:t>13/05/2014</a:t>
            </a:fld>
            <a:endParaRPr lang="fr-FR"/>
          </a:p>
        </p:txBody>
      </p:sp>
      <p:sp>
        <p:nvSpPr>
          <p:cNvPr id="12" name="Espace réservé du numéro de diapositive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04BB22-2AB2-42CB-A0B2-689284E73A15}" type="slidenum">
              <a:rPr lang="fr-FR" smtClean="0"/>
              <a:pPr/>
              <a:t>‹N°›</a:t>
            </a:fld>
            <a:endParaRPr lang="fr-FR"/>
          </a:p>
        </p:txBody>
      </p:sp>
      <p:sp>
        <p:nvSpPr>
          <p:cNvPr id="2" name="Titre 1"/>
          <p:cNvSpPr>
            <a:spLocks noGrp="1"/>
          </p:cNvSpPr>
          <p:nvPr>
            <p:ph type="ctrTitle"/>
          </p:nvPr>
        </p:nvSpPr>
        <p:spPr>
          <a:xfrm>
            <a:off x="685800" y="1886967"/>
            <a:ext cx="7772400" cy="1040383"/>
          </a:xfrm>
          <a:prstGeom prst="rect">
            <a:avLst/>
          </a:prstGeom>
        </p:spPr>
        <p:txBody>
          <a:bodyPr anchor="ctr"/>
          <a:lstStyle>
            <a:lvl1pPr>
              <a:defRPr>
                <a:solidFill>
                  <a:schemeClr val="tx1"/>
                </a:solidFill>
              </a:defRPr>
            </a:lvl1pPr>
          </a:lstStyle>
          <a:p>
            <a:r>
              <a:rPr lang="fr-FR" dirty="0" smtClean="0"/>
              <a:t>Modifiez le style du titre</a:t>
            </a:r>
            <a:endParaRPr lang="fr-FR" dirty="0"/>
          </a:p>
        </p:txBody>
      </p:sp>
      <p:sp>
        <p:nvSpPr>
          <p:cNvPr id="10" name="Rectangle 9"/>
          <p:cNvSpPr/>
          <p:nvPr userDrawn="1"/>
        </p:nvSpPr>
        <p:spPr>
          <a:xfrm>
            <a:off x="-55080" y="1556792"/>
            <a:ext cx="9212797" cy="83256"/>
          </a:xfrm>
          <a:prstGeom prst="rect">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4"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5370379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Diapositive de tableau">
    <p:spTree>
      <p:nvGrpSpPr>
        <p:cNvPr id="1" name=""/>
        <p:cNvGrpSpPr/>
        <p:nvPr/>
      </p:nvGrpSpPr>
      <p:grpSpPr>
        <a:xfrm>
          <a:off x="0" y="0"/>
          <a:ext cx="0" cy="0"/>
          <a:chOff x="0" y="0"/>
          <a:chExt cx="0" cy="0"/>
        </a:xfrm>
      </p:grpSpPr>
      <p:sp>
        <p:nvSpPr>
          <p:cNvPr id="33" name="Rectangle 32"/>
          <p:cNvSpPr/>
          <p:nvPr/>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37" name="Espace réservé du texte 36"/>
          <p:cNvSpPr>
            <a:spLocks noGrp="1"/>
          </p:cNvSpPr>
          <p:nvPr>
            <p:ph type="body" sz="quarter" idx="10" hasCustomPrompt="1"/>
          </p:nvPr>
        </p:nvSpPr>
        <p:spPr>
          <a:xfrm>
            <a:off x="158400" y="356400"/>
            <a:ext cx="2844800" cy="369887"/>
          </a:xfrm>
          <a:prstGeom prst="rect">
            <a:avLst/>
          </a:prstGeom>
        </p:spPr>
        <p:txBody>
          <a:bodyPr/>
          <a:lstStyle>
            <a:lvl1pPr marL="0" indent="0">
              <a:buNone/>
              <a:defRPr sz="1800" b="1"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1/ Titre 1</a:t>
            </a:r>
            <a:endParaRPr lang="fr-FR" dirty="0"/>
          </a:p>
        </p:txBody>
      </p:sp>
      <p:sp>
        <p:nvSpPr>
          <p:cNvPr id="41" name="Espace réservé du texte 40"/>
          <p:cNvSpPr>
            <a:spLocks noGrp="1"/>
          </p:cNvSpPr>
          <p:nvPr>
            <p:ph type="body" sz="quarter" idx="11" hasCustomPrompt="1"/>
          </p:nvPr>
        </p:nvSpPr>
        <p:spPr>
          <a:xfrm>
            <a:off x="-10800" y="1069200"/>
            <a:ext cx="5158864" cy="868362"/>
          </a:xfrm>
          <a:prstGeom prst="rect">
            <a:avLst/>
          </a:prstGeom>
        </p:spPr>
        <p:txBody>
          <a:bodyPr/>
          <a:lstStyle>
            <a:lvl1pPr marL="0" indent="0" algn="ctr">
              <a:buNone/>
              <a:defRPr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SOUS-TITRE 3</a:t>
            </a:r>
            <a:endParaRPr lang="fr-FR" dirty="0"/>
          </a:p>
        </p:txBody>
      </p:sp>
      <p:sp>
        <p:nvSpPr>
          <p:cNvPr id="26" name="Rectangle 25"/>
          <p:cNvSpPr/>
          <p:nvPr/>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29" name="Espace réservé du texte 42"/>
          <p:cNvSpPr>
            <a:spLocks noGrp="1"/>
          </p:cNvSpPr>
          <p:nvPr>
            <p:ph type="body" sz="quarter" idx="12" hasCustomPrompt="1"/>
          </p:nvPr>
        </p:nvSpPr>
        <p:spPr>
          <a:xfrm>
            <a:off x="179388" y="2420938"/>
            <a:ext cx="8785100" cy="284162"/>
          </a:xfrm>
          <a:prstGeom prst="rect">
            <a:avLst/>
          </a:prstGeom>
        </p:spPr>
        <p:txBody>
          <a:bodyPr anchor="ctr"/>
          <a:lstStyle>
            <a:lvl1pPr marL="0" indent="0" algn="ctr">
              <a:buNone/>
              <a:defRPr sz="1600" b="1" baseline="0">
                <a:solidFill>
                  <a:srgbClr val="C9D200"/>
                </a:solidFill>
                <a:latin typeface="Arial" pitchFamily="34" charset="0"/>
                <a:cs typeface="Arial" pitchFamily="34" charset="0"/>
              </a:defRPr>
            </a:lvl1pPr>
            <a:lvl2pPr marL="457200" indent="0">
              <a:buNone/>
              <a:defRPr>
                <a:solidFill>
                  <a:srgbClr val="C9D200"/>
                </a:solidFill>
                <a:latin typeface="Arial" pitchFamily="34" charset="0"/>
                <a:cs typeface="Arial" pitchFamily="34" charset="0"/>
              </a:defRPr>
            </a:lvl2pPr>
            <a:lvl3pPr marL="914400" indent="0">
              <a:buNone/>
              <a:defRPr>
                <a:solidFill>
                  <a:srgbClr val="C9D200"/>
                </a:solidFill>
                <a:latin typeface="Arial" pitchFamily="34" charset="0"/>
                <a:cs typeface="Arial" pitchFamily="34" charset="0"/>
              </a:defRPr>
            </a:lvl3pPr>
            <a:lvl4pPr marL="1371600" indent="0">
              <a:buNone/>
              <a:defRPr>
                <a:solidFill>
                  <a:srgbClr val="C9D200"/>
                </a:solidFill>
                <a:latin typeface="Arial" pitchFamily="34" charset="0"/>
                <a:cs typeface="Arial" pitchFamily="34" charset="0"/>
              </a:defRPr>
            </a:lvl4pPr>
            <a:lvl5pPr marL="1828800" indent="0">
              <a:buNone/>
              <a:defRPr>
                <a:solidFill>
                  <a:srgbClr val="C9D200"/>
                </a:solidFill>
                <a:latin typeface="Arial" pitchFamily="34" charset="0"/>
                <a:cs typeface="Arial" pitchFamily="34" charset="0"/>
              </a:defRPr>
            </a:lvl5pPr>
          </a:lstStyle>
          <a:p>
            <a:pPr lvl="0"/>
            <a:r>
              <a:rPr lang="fr-FR" dirty="0" smtClean="0"/>
              <a:t>Titre du tableau</a:t>
            </a:r>
          </a:p>
        </p:txBody>
      </p:sp>
      <p:sp>
        <p:nvSpPr>
          <p:cNvPr id="11" name="Rectangle 10"/>
          <p:cNvSpPr/>
          <p:nvPr userDrawn="1"/>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2" name="Rectangle 11"/>
          <p:cNvSpPr/>
          <p:nvPr userDrawn="1"/>
        </p:nvSpPr>
        <p:spPr>
          <a:xfrm>
            <a:off x="-34400" y="6774744"/>
            <a:ext cx="9212797" cy="83256"/>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4" name="Espace réservé du tableau 3"/>
          <p:cNvSpPr>
            <a:spLocks noGrp="1"/>
          </p:cNvSpPr>
          <p:nvPr>
            <p:ph type="tbl" sz="quarter" idx="13"/>
          </p:nvPr>
        </p:nvSpPr>
        <p:spPr>
          <a:xfrm>
            <a:off x="179388" y="2781300"/>
            <a:ext cx="8785225" cy="3816350"/>
          </a:xfrm>
          <a:prstGeom prst="rect">
            <a:avLst/>
          </a:prstGeom>
        </p:spPr>
        <p:txBody>
          <a:bodyPr/>
          <a:lstStyle/>
          <a:p>
            <a:r>
              <a:rPr lang="fr-FR" smtClean="0"/>
              <a:t>Cliquez sur l'icône pour ajouter un tableau</a:t>
            </a:r>
            <a:endParaRPr lang="fr-FR"/>
          </a:p>
        </p:txBody>
      </p:sp>
      <p:sp>
        <p:nvSpPr>
          <p:cNvPr id="14" name="Rectangle 13"/>
          <p:cNvSpPr/>
          <p:nvPr userDrawn="1"/>
        </p:nvSpPr>
        <p:spPr>
          <a:xfrm>
            <a:off x="-5004" y="1556792"/>
            <a:ext cx="9212797" cy="83256"/>
          </a:xfrm>
          <a:prstGeom prst="rect">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Tree>
    <p:extLst>
      <p:ext uri="{BB962C8B-B14F-4D97-AF65-F5344CB8AC3E}">
        <p14:creationId xmlns:p14="http://schemas.microsoft.com/office/powerpoint/2010/main" val="33183340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fin / Merci">
    <p:spTree>
      <p:nvGrpSpPr>
        <p:cNvPr id="1" name=""/>
        <p:cNvGrpSpPr/>
        <p:nvPr/>
      </p:nvGrpSpPr>
      <p:grpSpPr>
        <a:xfrm>
          <a:off x="0" y="0"/>
          <a:ext cx="0" cy="0"/>
          <a:chOff x="0" y="0"/>
          <a:chExt cx="0" cy="0"/>
        </a:xfrm>
      </p:grpSpPr>
      <p:sp>
        <p:nvSpPr>
          <p:cNvPr id="10" name="ZoneTexte 9"/>
          <p:cNvSpPr txBox="1"/>
          <p:nvPr userDrawn="1"/>
        </p:nvSpPr>
        <p:spPr>
          <a:xfrm>
            <a:off x="1690879" y="2997886"/>
            <a:ext cx="5762241" cy="1077218"/>
          </a:xfrm>
          <a:prstGeom prst="rect">
            <a:avLst/>
          </a:prstGeom>
          <a:noFill/>
          <a:effectLst/>
        </p:spPr>
        <p:txBody>
          <a:bodyPr wrap="square" rtlCol="0">
            <a:spAutoFit/>
          </a:bodyPr>
          <a:lstStyle/>
          <a:p>
            <a:pPr algn="ctr"/>
            <a:r>
              <a:rPr lang="fr-FR" sz="3200" b="1" dirty="0" smtClean="0">
                <a:latin typeface="Arial" pitchFamily="34" charset="0"/>
              </a:rPr>
              <a:t>MERCI </a:t>
            </a:r>
          </a:p>
          <a:p>
            <a:pPr algn="ctr"/>
            <a:r>
              <a:rPr lang="fr-FR" sz="3200" b="1" dirty="0" smtClean="0">
                <a:latin typeface="Arial" pitchFamily="34" charset="0"/>
              </a:rPr>
              <a:t>DE VOTRE ATTENTION</a:t>
            </a:r>
          </a:p>
        </p:txBody>
      </p:sp>
      <p:sp>
        <p:nvSpPr>
          <p:cNvPr id="6" name="Rectangle 5"/>
          <p:cNvSpPr/>
          <p:nvPr userDrawn="1"/>
        </p:nvSpPr>
        <p:spPr>
          <a:xfrm>
            <a:off x="-34400" y="1556792"/>
            <a:ext cx="9212797" cy="83256"/>
          </a:xfrm>
          <a:prstGeom prst="rect">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Tree>
    <p:extLst>
      <p:ext uri="{BB962C8B-B14F-4D97-AF65-F5344CB8AC3E}">
        <p14:creationId xmlns:p14="http://schemas.microsoft.com/office/powerpoint/2010/main" val="37242746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sommai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F5238DA-D54F-44D1-B148-B8DE2BA1275F}" type="slidenum">
              <a:rPr lang="fr-FR" smtClean="0"/>
              <a:t>‹N°›</a:t>
            </a:fld>
            <a:endParaRPr lang="fr-FR" dirty="0"/>
          </a:p>
        </p:txBody>
      </p:sp>
      <p:sp>
        <p:nvSpPr>
          <p:cNvPr id="15" name="Espace réservé du texte 14"/>
          <p:cNvSpPr>
            <a:spLocks noGrp="1"/>
          </p:cNvSpPr>
          <p:nvPr>
            <p:ph type="body" sz="quarter" idx="14" hasCustomPrompt="1"/>
          </p:nvPr>
        </p:nvSpPr>
        <p:spPr>
          <a:xfrm>
            <a:off x="717124" y="1557288"/>
            <a:ext cx="2846764" cy="580062"/>
          </a:xfrm>
          <a:prstGeom prst="rect">
            <a:avLst/>
          </a:prstGeom>
        </p:spPr>
        <p:txBody>
          <a:bodyPr/>
          <a:lstStyle>
            <a:lvl1pPr marL="0" indent="0" algn="ctr">
              <a:buNone/>
              <a:defRPr lang="fr-FR" sz="3600" b="1" kern="1200" dirty="0" smtClean="0">
                <a:solidFill>
                  <a:schemeClr val="tx1"/>
                </a:solidFill>
                <a:latin typeface="Arial" pitchFamily="34" charset="0"/>
                <a:ea typeface="+mn-ea"/>
                <a:cs typeface="Arial" pitchFamily="34" charset="0"/>
              </a:defRPr>
            </a:lvl1pPr>
          </a:lstStyle>
          <a:p>
            <a:pPr lvl="0"/>
            <a:r>
              <a:rPr lang="fr-FR" dirty="0" smtClean="0"/>
              <a:t>SOMMAIRE</a:t>
            </a:r>
          </a:p>
        </p:txBody>
      </p:sp>
      <p:sp>
        <p:nvSpPr>
          <p:cNvPr id="17" name="Espace réservé du texte 16"/>
          <p:cNvSpPr>
            <a:spLocks noGrp="1"/>
          </p:cNvSpPr>
          <p:nvPr>
            <p:ph type="body" sz="quarter" idx="15" hasCustomPrompt="1"/>
          </p:nvPr>
        </p:nvSpPr>
        <p:spPr>
          <a:xfrm>
            <a:off x="755650" y="2276475"/>
            <a:ext cx="7632700" cy="3168650"/>
          </a:xfrm>
          <a:prstGeom prst="rect">
            <a:avLst/>
          </a:prstGeom>
        </p:spPr>
        <p:txBody>
          <a:bodyPr/>
          <a:lstStyle>
            <a:lvl1pPr marL="514350" indent="-514350">
              <a:buFont typeface="+mj-lt"/>
              <a:buAutoNum type="arabicPeriod"/>
              <a:defRPr sz="1800"/>
            </a:lvl1pPr>
            <a:lvl2pPr marL="742950" indent="-285750">
              <a:buFont typeface="Arial" pitchFamily="34" charset="0"/>
              <a:buChar char="•"/>
              <a:defRPr sz="1200"/>
            </a:lvl2pPr>
            <a:lvl3pPr>
              <a:buFont typeface="Wingdings" pitchFamily="2" charset="2"/>
              <a:buChar char="§"/>
              <a:defRPr sz="1200"/>
            </a:lvl3pPr>
            <a:lvl4pPr>
              <a:defRPr sz="1200"/>
            </a:lvl4pPr>
            <a:lvl5pPr>
              <a:defRPr sz="1200"/>
            </a:lvl5pPr>
            <a:lvl6pPr marL="2514600" indent="-228600">
              <a:buFont typeface="Wingdings" pitchFamily="2" charset="2"/>
              <a:buChar char="ü"/>
              <a:defRPr sz="1200"/>
            </a:lvl6pPr>
            <a:lvl7pPr>
              <a:defRPr sz="1200"/>
            </a:lvl7pPr>
            <a:lvl8pPr marL="3200400" indent="0">
              <a:buFont typeface="Arial" pitchFamily="34" charset="0"/>
              <a:buNone/>
              <a:defRPr sz="1200"/>
            </a:lvl8pPr>
            <a:lvl9pPr>
              <a:defRPr sz="1200"/>
            </a:lvl9pPr>
          </a:lstStyle>
          <a:p>
            <a:pPr lvl="0"/>
            <a:r>
              <a:rPr lang="fr-FR" dirty="0" smtClean="0"/>
              <a:t>Premier niveau</a:t>
            </a:r>
          </a:p>
          <a:p>
            <a:pPr lvl="1"/>
            <a:r>
              <a:rPr lang="fr-FR" dirty="0" smtClean="0"/>
              <a:t>Deuxième niveau</a:t>
            </a:r>
          </a:p>
          <a:p>
            <a:pPr lvl="2"/>
            <a:r>
              <a:rPr lang="fr-FR" sz="1200" dirty="0" smtClean="0"/>
              <a:t>Troisième niveau</a:t>
            </a:r>
          </a:p>
          <a:p>
            <a:pPr lvl="3"/>
            <a:r>
              <a:rPr lang="fr-FR" sz="1200" dirty="0" smtClean="0"/>
              <a:t>Quatrième niveau</a:t>
            </a:r>
          </a:p>
          <a:p>
            <a:pPr lvl="4"/>
            <a:r>
              <a:rPr lang="fr-FR" sz="1200" dirty="0" smtClean="0"/>
              <a:t>Cinquième niveau</a:t>
            </a:r>
          </a:p>
          <a:p>
            <a:pPr lvl="5"/>
            <a:r>
              <a:rPr lang="fr-FR" sz="1200" dirty="0" smtClean="0"/>
              <a:t>Sixième niveau</a:t>
            </a:r>
          </a:p>
          <a:p>
            <a:pPr lvl="6"/>
            <a:endParaRPr lang="fr-FR" sz="1200" dirty="0" smtClean="0"/>
          </a:p>
          <a:p>
            <a:pPr lvl="8"/>
            <a:endParaRPr lang="fr-FR" sz="1200" dirty="0" smtClean="0"/>
          </a:p>
          <a:p>
            <a:pPr lvl="8"/>
            <a:endParaRPr lang="fr-FR" dirty="0" smtClean="0"/>
          </a:p>
          <a:p>
            <a:pPr lvl="0"/>
            <a:endParaRPr lang="fr-FR" dirty="0" smtClean="0"/>
          </a:p>
        </p:txBody>
      </p:sp>
      <p:sp>
        <p:nvSpPr>
          <p:cNvPr id="10" name="Rectangle 9"/>
          <p:cNvSpPr/>
          <p:nvPr userDrawn="1"/>
        </p:nvSpPr>
        <p:spPr>
          <a:xfrm>
            <a:off x="-34402" y="1556792"/>
            <a:ext cx="9212797" cy="83256"/>
          </a:xfrm>
          <a:prstGeom prst="rect">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Tree>
    <p:extLst>
      <p:ext uri="{BB962C8B-B14F-4D97-AF65-F5344CB8AC3E}">
        <p14:creationId xmlns:p14="http://schemas.microsoft.com/office/powerpoint/2010/main" val="41639554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1">
    <p:spTree>
      <p:nvGrpSpPr>
        <p:cNvPr id="1" name=""/>
        <p:cNvGrpSpPr/>
        <p:nvPr/>
      </p:nvGrpSpPr>
      <p:grpSpPr>
        <a:xfrm>
          <a:off x="0" y="0"/>
          <a:ext cx="0" cy="0"/>
          <a:chOff x="0" y="0"/>
          <a:chExt cx="0" cy="0"/>
        </a:xfrm>
      </p:grpSpPr>
      <p:sp>
        <p:nvSpPr>
          <p:cNvPr id="11" name="Rectangle 10"/>
          <p:cNvSpPr/>
          <p:nvPr userDrawn="1"/>
        </p:nvSpPr>
        <p:spPr>
          <a:xfrm>
            <a:off x="14595" y="1556792"/>
            <a:ext cx="9212797" cy="83256"/>
          </a:xfrm>
          <a:prstGeom prst="rect">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5" name="Espace réservé du texte 2"/>
          <p:cNvSpPr>
            <a:spLocks noGrp="1"/>
          </p:cNvSpPr>
          <p:nvPr>
            <p:ph type="body" sz="quarter" idx="11" hasCustomPrompt="1"/>
          </p:nvPr>
        </p:nvSpPr>
        <p:spPr>
          <a:xfrm>
            <a:off x="3024185" y="2349823"/>
            <a:ext cx="3095625" cy="719137"/>
          </a:xfrm>
          <a:prstGeom prst="rect">
            <a:avLst/>
          </a:prstGeom>
        </p:spPr>
        <p:txBody>
          <a:bodyPr/>
          <a:lstStyle>
            <a:lvl1pPr marL="0" indent="0" algn="ctr">
              <a:buNone/>
              <a:defRPr sz="4000" b="1"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1 / TITRE 1</a:t>
            </a:r>
            <a:endParaRPr lang="fr-FR" dirty="0"/>
          </a:p>
        </p:txBody>
      </p:sp>
    </p:spTree>
    <p:extLst>
      <p:ext uri="{BB962C8B-B14F-4D97-AF65-F5344CB8AC3E}">
        <p14:creationId xmlns:p14="http://schemas.microsoft.com/office/powerpoint/2010/main" val="19199820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Diapositive de tableau">
    <p:spTree>
      <p:nvGrpSpPr>
        <p:cNvPr id="1" name=""/>
        <p:cNvGrpSpPr/>
        <p:nvPr/>
      </p:nvGrpSpPr>
      <p:grpSpPr>
        <a:xfrm>
          <a:off x="0" y="0"/>
          <a:ext cx="0" cy="0"/>
          <a:chOff x="0" y="0"/>
          <a:chExt cx="0" cy="0"/>
        </a:xfrm>
      </p:grpSpPr>
      <p:sp>
        <p:nvSpPr>
          <p:cNvPr id="33" name="Rectangle 32"/>
          <p:cNvSpPr/>
          <p:nvPr/>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37" name="Espace réservé du texte 36"/>
          <p:cNvSpPr>
            <a:spLocks noGrp="1"/>
          </p:cNvSpPr>
          <p:nvPr>
            <p:ph type="body" sz="quarter" idx="10" hasCustomPrompt="1"/>
          </p:nvPr>
        </p:nvSpPr>
        <p:spPr>
          <a:xfrm>
            <a:off x="158400" y="356400"/>
            <a:ext cx="2844800" cy="369887"/>
          </a:xfrm>
          <a:prstGeom prst="rect">
            <a:avLst/>
          </a:prstGeom>
        </p:spPr>
        <p:txBody>
          <a:bodyPr/>
          <a:lstStyle>
            <a:lvl1pPr marL="0" indent="0">
              <a:buNone/>
              <a:defRPr sz="1800" b="1"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1/ Titre 1</a:t>
            </a:r>
            <a:endParaRPr lang="fr-FR" dirty="0"/>
          </a:p>
        </p:txBody>
      </p:sp>
      <p:sp>
        <p:nvSpPr>
          <p:cNvPr id="41" name="Espace réservé du texte 40"/>
          <p:cNvSpPr>
            <a:spLocks noGrp="1"/>
          </p:cNvSpPr>
          <p:nvPr>
            <p:ph type="body" sz="quarter" idx="11" hasCustomPrompt="1"/>
          </p:nvPr>
        </p:nvSpPr>
        <p:spPr>
          <a:xfrm>
            <a:off x="-10800" y="1069200"/>
            <a:ext cx="5158864" cy="868362"/>
          </a:xfrm>
          <a:prstGeom prst="rect">
            <a:avLst/>
          </a:prstGeom>
        </p:spPr>
        <p:txBody>
          <a:bodyPr/>
          <a:lstStyle>
            <a:lvl1pPr marL="0" indent="0" algn="ctr">
              <a:buNone/>
              <a:defRPr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SOUS-TITRE 3</a:t>
            </a:r>
            <a:endParaRPr lang="fr-FR" dirty="0"/>
          </a:p>
        </p:txBody>
      </p:sp>
      <p:sp>
        <p:nvSpPr>
          <p:cNvPr id="26" name="Rectangle 25"/>
          <p:cNvSpPr/>
          <p:nvPr/>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1" name="Rectangle 10"/>
          <p:cNvSpPr/>
          <p:nvPr userDrawn="1"/>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2" name="Rectangle 11"/>
          <p:cNvSpPr/>
          <p:nvPr userDrawn="1"/>
        </p:nvSpPr>
        <p:spPr>
          <a:xfrm>
            <a:off x="-34400" y="6774744"/>
            <a:ext cx="9212797" cy="83256"/>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6" name="Espace réservé du texte 42"/>
          <p:cNvSpPr>
            <a:spLocks noGrp="1"/>
          </p:cNvSpPr>
          <p:nvPr>
            <p:ph type="body" sz="quarter" idx="12" hasCustomPrompt="1"/>
          </p:nvPr>
        </p:nvSpPr>
        <p:spPr>
          <a:xfrm>
            <a:off x="179388" y="2420938"/>
            <a:ext cx="5688012" cy="284162"/>
          </a:xfrm>
          <a:prstGeom prst="rect">
            <a:avLst/>
          </a:prstGeom>
        </p:spPr>
        <p:txBody>
          <a:bodyPr/>
          <a:lstStyle>
            <a:lvl1pPr marL="0" indent="0">
              <a:buNone/>
              <a:defRPr sz="1800" b="1" baseline="0">
                <a:solidFill>
                  <a:srgbClr val="C9D200"/>
                </a:solidFill>
                <a:latin typeface="Arial" pitchFamily="34" charset="0"/>
                <a:cs typeface="Arial" pitchFamily="34" charset="0"/>
              </a:defRPr>
            </a:lvl1pPr>
            <a:lvl2pPr marL="457200" indent="0">
              <a:buNone/>
              <a:defRPr>
                <a:solidFill>
                  <a:srgbClr val="C9D200"/>
                </a:solidFill>
                <a:latin typeface="Arial" pitchFamily="34" charset="0"/>
                <a:cs typeface="Arial" pitchFamily="34" charset="0"/>
              </a:defRPr>
            </a:lvl2pPr>
            <a:lvl3pPr marL="914400" indent="0">
              <a:buNone/>
              <a:defRPr>
                <a:solidFill>
                  <a:srgbClr val="C9D200"/>
                </a:solidFill>
                <a:latin typeface="Arial" pitchFamily="34" charset="0"/>
                <a:cs typeface="Arial" pitchFamily="34" charset="0"/>
              </a:defRPr>
            </a:lvl3pPr>
            <a:lvl4pPr marL="1371600" indent="0">
              <a:buNone/>
              <a:defRPr>
                <a:solidFill>
                  <a:srgbClr val="C9D200"/>
                </a:solidFill>
                <a:latin typeface="Arial" pitchFamily="34" charset="0"/>
                <a:cs typeface="Arial" pitchFamily="34" charset="0"/>
              </a:defRPr>
            </a:lvl4pPr>
            <a:lvl5pPr marL="1828800" indent="0">
              <a:buNone/>
              <a:defRPr>
                <a:solidFill>
                  <a:srgbClr val="C9D200"/>
                </a:solidFill>
                <a:latin typeface="Arial" pitchFamily="34" charset="0"/>
                <a:cs typeface="Arial" pitchFamily="34" charset="0"/>
              </a:defRPr>
            </a:lvl5pPr>
          </a:lstStyle>
          <a:p>
            <a:pPr lvl="0"/>
            <a:r>
              <a:rPr lang="fr-FR" dirty="0" smtClean="0"/>
              <a:t>Modifiez le titre du paragraphe</a:t>
            </a:r>
          </a:p>
        </p:txBody>
      </p:sp>
      <p:sp>
        <p:nvSpPr>
          <p:cNvPr id="17" name="Espace réservé du texte 42"/>
          <p:cNvSpPr>
            <a:spLocks noGrp="1"/>
          </p:cNvSpPr>
          <p:nvPr>
            <p:ph type="body" sz="quarter" idx="13" hasCustomPrompt="1"/>
          </p:nvPr>
        </p:nvSpPr>
        <p:spPr>
          <a:xfrm>
            <a:off x="179512" y="2784797"/>
            <a:ext cx="5688012" cy="648557"/>
          </a:xfrm>
          <a:prstGeom prst="rect">
            <a:avLst/>
          </a:prstGeom>
        </p:spPr>
        <p:txBody>
          <a:bodyPr/>
          <a:lstStyle>
            <a:lvl1pPr marL="285750" indent="-285750">
              <a:buFontTx/>
              <a:buChar char="-"/>
              <a:defRPr sz="1600" b="0" baseline="0">
                <a:solidFill>
                  <a:schemeClr val="tx1"/>
                </a:solidFill>
                <a:latin typeface="+mn-lt"/>
                <a:cs typeface="Arial" pitchFamily="34" charset="0"/>
              </a:defRPr>
            </a:lvl1pPr>
            <a:lvl2pPr marL="742950" indent="-285750">
              <a:buFont typeface="Arial" pitchFamily="34" charset="0"/>
              <a:buChar char="•"/>
              <a:defRPr sz="1600" baseline="0">
                <a:solidFill>
                  <a:schemeClr val="tx1"/>
                </a:solidFill>
                <a:latin typeface="+mn-lt"/>
                <a:cs typeface="Arial" pitchFamily="34" charset="0"/>
              </a:defRPr>
            </a:lvl2pPr>
            <a:lvl3pPr marL="1257300" indent="-342900">
              <a:buFont typeface="Wingdings" pitchFamily="2" charset="2"/>
              <a:buChar char="§"/>
              <a:defRPr sz="2000" baseline="0">
                <a:solidFill>
                  <a:schemeClr val="tx1"/>
                </a:solidFill>
                <a:latin typeface="+mn-lt"/>
                <a:cs typeface="Arial" pitchFamily="34" charset="0"/>
              </a:defRPr>
            </a:lvl3pPr>
            <a:lvl4pPr marL="1657350" indent="-285750">
              <a:buFont typeface="Arial" pitchFamily="34" charset="0"/>
              <a:buChar char="•"/>
              <a:defRPr sz="2000" baseline="0">
                <a:solidFill>
                  <a:schemeClr val="tx1"/>
                </a:solidFill>
                <a:latin typeface="+mn-lt"/>
                <a:cs typeface="Arial" pitchFamily="34" charset="0"/>
              </a:defRPr>
            </a:lvl4pPr>
            <a:lvl5pPr marL="2114550" indent="-285750">
              <a:buFont typeface="Arial" pitchFamily="34" charset="0"/>
              <a:buChar char="•"/>
              <a:defRPr sz="1200" baseline="0">
                <a:solidFill>
                  <a:schemeClr val="tx1"/>
                </a:solidFill>
                <a:latin typeface="+mn-lt"/>
                <a:cs typeface="Arial" pitchFamily="34" charset="0"/>
              </a:defRPr>
            </a:lvl5pPr>
            <a:lvl6pPr>
              <a:defRPr sz="1600" baseline="0">
                <a:solidFill>
                  <a:schemeClr val="tx1"/>
                </a:solidFill>
                <a:latin typeface="+mn-lt"/>
              </a:defRPr>
            </a:lvl6pPr>
            <a:lvl7pPr>
              <a:defRPr sz="1600"/>
            </a:lvl7pPr>
            <a:lvl8pPr>
              <a:defRPr sz="1600" baseline="0"/>
            </a:lvl8pPr>
            <a:lvl9pPr marL="3657600" indent="0">
              <a:buNone/>
              <a:defRPr/>
            </a:lvl9pPr>
          </a:lstStyle>
          <a:p>
            <a:pPr lvl="0"/>
            <a:r>
              <a:rPr lang="fr-FR" dirty="0" smtClean="0"/>
              <a:t>Contenu 1</a:t>
            </a:r>
          </a:p>
          <a:p>
            <a:pPr lvl="1"/>
            <a:r>
              <a:rPr lang="fr-FR" dirty="0" smtClean="0"/>
              <a:t>Deuxième niveau</a:t>
            </a:r>
          </a:p>
          <a:p>
            <a:pPr lvl="2"/>
            <a:r>
              <a:rPr lang="fr-FR" sz="1600" dirty="0" smtClean="0"/>
              <a:t>Troisième niveau</a:t>
            </a:r>
            <a:endParaRPr lang="fr-FR" dirty="0" smtClean="0"/>
          </a:p>
          <a:p>
            <a:pPr lvl="0"/>
            <a:r>
              <a:rPr lang="fr-FR" dirty="0" smtClean="0"/>
              <a:t>Contenu 2</a:t>
            </a:r>
          </a:p>
          <a:p>
            <a:pPr lvl="1"/>
            <a:r>
              <a:rPr lang="fr-FR" dirty="0" smtClean="0"/>
              <a:t>Deuxième niveau</a:t>
            </a:r>
          </a:p>
          <a:p>
            <a:pPr lvl="2"/>
            <a:r>
              <a:rPr lang="fr-FR" sz="1600" dirty="0" smtClean="0"/>
              <a:t>Troisième niveau</a:t>
            </a:r>
            <a:endParaRPr lang="fr-FR" dirty="0" smtClean="0"/>
          </a:p>
          <a:p>
            <a:pPr lvl="0"/>
            <a:endParaRPr lang="fr-FR" dirty="0" smtClean="0"/>
          </a:p>
        </p:txBody>
      </p:sp>
      <p:sp>
        <p:nvSpPr>
          <p:cNvPr id="14" name="Rectangle 13"/>
          <p:cNvSpPr/>
          <p:nvPr userDrawn="1"/>
        </p:nvSpPr>
        <p:spPr>
          <a:xfrm>
            <a:off x="-34400" y="1556792"/>
            <a:ext cx="9212797" cy="83256"/>
          </a:xfrm>
          <a:prstGeom prst="rect">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Tree>
    <p:extLst>
      <p:ext uri="{BB962C8B-B14F-4D97-AF65-F5344CB8AC3E}">
        <p14:creationId xmlns:p14="http://schemas.microsoft.com/office/powerpoint/2010/main" val="2826909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Diapositive de tableau">
    <p:spTree>
      <p:nvGrpSpPr>
        <p:cNvPr id="1" name=""/>
        <p:cNvGrpSpPr/>
        <p:nvPr/>
      </p:nvGrpSpPr>
      <p:grpSpPr>
        <a:xfrm>
          <a:off x="0" y="0"/>
          <a:ext cx="0" cy="0"/>
          <a:chOff x="0" y="0"/>
          <a:chExt cx="0" cy="0"/>
        </a:xfrm>
      </p:grpSpPr>
      <p:sp>
        <p:nvSpPr>
          <p:cNvPr id="33" name="Rectangle 32"/>
          <p:cNvSpPr/>
          <p:nvPr/>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37" name="Espace réservé du texte 36"/>
          <p:cNvSpPr>
            <a:spLocks noGrp="1"/>
          </p:cNvSpPr>
          <p:nvPr>
            <p:ph type="body" sz="quarter" idx="10" hasCustomPrompt="1"/>
          </p:nvPr>
        </p:nvSpPr>
        <p:spPr>
          <a:xfrm>
            <a:off x="158400" y="356400"/>
            <a:ext cx="2844800" cy="369887"/>
          </a:xfrm>
          <a:prstGeom prst="rect">
            <a:avLst/>
          </a:prstGeom>
        </p:spPr>
        <p:txBody>
          <a:bodyPr/>
          <a:lstStyle>
            <a:lvl1pPr marL="0" indent="0">
              <a:buNone/>
              <a:defRPr sz="1800" b="1"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1/ Titre 1</a:t>
            </a:r>
            <a:endParaRPr lang="fr-FR" dirty="0"/>
          </a:p>
        </p:txBody>
      </p:sp>
      <p:sp>
        <p:nvSpPr>
          <p:cNvPr id="41" name="Espace réservé du texte 40"/>
          <p:cNvSpPr>
            <a:spLocks noGrp="1"/>
          </p:cNvSpPr>
          <p:nvPr>
            <p:ph type="body" sz="quarter" idx="11" hasCustomPrompt="1"/>
          </p:nvPr>
        </p:nvSpPr>
        <p:spPr>
          <a:xfrm>
            <a:off x="-10800" y="1069200"/>
            <a:ext cx="5158864" cy="868362"/>
          </a:xfrm>
          <a:prstGeom prst="rect">
            <a:avLst/>
          </a:prstGeom>
        </p:spPr>
        <p:txBody>
          <a:bodyPr/>
          <a:lstStyle>
            <a:lvl1pPr marL="0" indent="0" algn="ctr">
              <a:buNone/>
              <a:defRPr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SOUS-TITRE 3</a:t>
            </a:r>
            <a:endParaRPr lang="fr-FR" dirty="0"/>
          </a:p>
        </p:txBody>
      </p:sp>
      <p:sp>
        <p:nvSpPr>
          <p:cNvPr id="26" name="Rectangle 25"/>
          <p:cNvSpPr/>
          <p:nvPr/>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1" name="Rectangle 10"/>
          <p:cNvSpPr/>
          <p:nvPr userDrawn="1"/>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2" name="Rectangle 11"/>
          <p:cNvSpPr/>
          <p:nvPr userDrawn="1"/>
        </p:nvSpPr>
        <p:spPr>
          <a:xfrm>
            <a:off x="-34400" y="6774744"/>
            <a:ext cx="9212797" cy="83256"/>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3" name="Espace réservé du texte 42"/>
          <p:cNvSpPr>
            <a:spLocks noGrp="1"/>
          </p:cNvSpPr>
          <p:nvPr>
            <p:ph type="body" sz="quarter" idx="12" hasCustomPrompt="1"/>
          </p:nvPr>
        </p:nvSpPr>
        <p:spPr>
          <a:xfrm>
            <a:off x="179388" y="2420938"/>
            <a:ext cx="5688012" cy="284162"/>
          </a:xfrm>
          <a:prstGeom prst="rect">
            <a:avLst/>
          </a:prstGeom>
        </p:spPr>
        <p:txBody>
          <a:bodyPr/>
          <a:lstStyle>
            <a:lvl1pPr marL="0" indent="0">
              <a:buNone/>
              <a:defRPr sz="1800" b="1" baseline="0">
                <a:solidFill>
                  <a:srgbClr val="C9D200"/>
                </a:solidFill>
                <a:latin typeface="Arial" pitchFamily="34" charset="0"/>
                <a:cs typeface="Arial" pitchFamily="34" charset="0"/>
              </a:defRPr>
            </a:lvl1pPr>
            <a:lvl2pPr marL="457200" indent="0">
              <a:buNone/>
              <a:defRPr>
                <a:solidFill>
                  <a:srgbClr val="C9D200"/>
                </a:solidFill>
                <a:latin typeface="Arial" pitchFamily="34" charset="0"/>
                <a:cs typeface="Arial" pitchFamily="34" charset="0"/>
              </a:defRPr>
            </a:lvl2pPr>
            <a:lvl3pPr marL="914400" indent="0">
              <a:buNone/>
              <a:defRPr>
                <a:solidFill>
                  <a:srgbClr val="C9D200"/>
                </a:solidFill>
                <a:latin typeface="Arial" pitchFamily="34" charset="0"/>
                <a:cs typeface="Arial" pitchFamily="34" charset="0"/>
              </a:defRPr>
            </a:lvl3pPr>
            <a:lvl4pPr marL="1371600" indent="0">
              <a:buNone/>
              <a:defRPr>
                <a:solidFill>
                  <a:srgbClr val="C9D200"/>
                </a:solidFill>
                <a:latin typeface="Arial" pitchFamily="34" charset="0"/>
                <a:cs typeface="Arial" pitchFamily="34" charset="0"/>
              </a:defRPr>
            </a:lvl4pPr>
            <a:lvl5pPr marL="1828800" indent="0">
              <a:buNone/>
              <a:defRPr>
                <a:solidFill>
                  <a:srgbClr val="C9D200"/>
                </a:solidFill>
                <a:latin typeface="Arial" pitchFamily="34" charset="0"/>
                <a:cs typeface="Arial" pitchFamily="34" charset="0"/>
              </a:defRPr>
            </a:lvl5pPr>
          </a:lstStyle>
          <a:p>
            <a:pPr lvl="0"/>
            <a:r>
              <a:rPr lang="fr-FR" dirty="0" smtClean="0"/>
              <a:t>Modifiez le titre du paragraphe</a:t>
            </a:r>
          </a:p>
        </p:txBody>
      </p:sp>
      <p:sp>
        <p:nvSpPr>
          <p:cNvPr id="15" name="Espace réservé du texte 42"/>
          <p:cNvSpPr>
            <a:spLocks noGrp="1"/>
          </p:cNvSpPr>
          <p:nvPr>
            <p:ph type="body" sz="quarter" idx="13" hasCustomPrompt="1"/>
          </p:nvPr>
        </p:nvSpPr>
        <p:spPr>
          <a:xfrm>
            <a:off x="179512" y="2784797"/>
            <a:ext cx="5688012" cy="648557"/>
          </a:xfrm>
          <a:prstGeom prst="rect">
            <a:avLst/>
          </a:prstGeom>
        </p:spPr>
        <p:txBody>
          <a:bodyPr/>
          <a:lstStyle>
            <a:lvl1pPr marL="285750" indent="-285750">
              <a:buFontTx/>
              <a:buChar char="-"/>
              <a:defRPr sz="1600" b="0" baseline="0">
                <a:solidFill>
                  <a:schemeClr val="tx1"/>
                </a:solidFill>
                <a:latin typeface="+mn-lt"/>
                <a:cs typeface="Arial" pitchFamily="34" charset="0"/>
              </a:defRPr>
            </a:lvl1pPr>
            <a:lvl2pPr marL="742950" indent="-285750">
              <a:buFont typeface="Arial" pitchFamily="34" charset="0"/>
              <a:buChar char="•"/>
              <a:defRPr sz="1600" baseline="0">
                <a:solidFill>
                  <a:schemeClr val="tx1"/>
                </a:solidFill>
                <a:latin typeface="+mn-lt"/>
                <a:cs typeface="Arial" pitchFamily="34" charset="0"/>
              </a:defRPr>
            </a:lvl2pPr>
            <a:lvl3pPr marL="1257300" indent="-342900">
              <a:buFont typeface="Wingdings" pitchFamily="2" charset="2"/>
              <a:buChar char="§"/>
              <a:defRPr sz="2000" baseline="0">
                <a:solidFill>
                  <a:schemeClr val="tx1"/>
                </a:solidFill>
                <a:latin typeface="+mn-lt"/>
                <a:cs typeface="Arial" pitchFamily="34" charset="0"/>
              </a:defRPr>
            </a:lvl3pPr>
            <a:lvl4pPr marL="1657350" indent="-285750">
              <a:buFont typeface="Arial" pitchFamily="34" charset="0"/>
              <a:buChar char="•"/>
              <a:defRPr sz="2000" baseline="0">
                <a:solidFill>
                  <a:schemeClr val="tx1"/>
                </a:solidFill>
                <a:latin typeface="+mn-lt"/>
                <a:cs typeface="Arial" pitchFamily="34" charset="0"/>
              </a:defRPr>
            </a:lvl4pPr>
            <a:lvl5pPr marL="2114550" indent="-285750">
              <a:buFont typeface="Arial" pitchFamily="34" charset="0"/>
              <a:buChar char="•"/>
              <a:defRPr sz="1200" baseline="0">
                <a:solidFill>
                  <a:schemeClr val="tx1"/>
                </a:solidFill>
                <a:latin typeface="+mn-lt"/>
                <a:cs typeface="Arial" pitchFamily="34" charset="0"/>
              </a:defRPr>
            </a:lvl5pPr>
            <a:lvl6pPr>
              <a:defRPr sz="1600" baseline="0">
                <a:solidFill>
                  <a:schemeClr val="tx1"/>
                </a:solidFill>
                <a:latin typeface="+mn-lt"/>
              </a:defRPr>
            </a:lvl6pPr>
            <a:lvl7pPr>
              <a:defRPr sz="1600"/>
            </a:lvl7pPr>
            <a:lvl8pPr>
              <a:defRPr sz="1600" baseline="0"/>
            </a:lvl8pPr>
            <a:lvl9pPr marL="3657600" indent="0">
              <a:buNone/>
              <a:defRPr/>
            </a:lvl9pPr>
          </a:lstStyle>
          <a:p>
            <a:pPr lvl="0"/>
            <a:r>
              <a:rPr lang="fr-FR" dirty="0" smtClean="0"/>
              <a:t>Contenu 1</a:t>
            </a:r>
          </a:p>
          <a:p>
            <a:pPr lvl="1"/>
            <a:r>
              <a:rPr lang="fr-FR" dirty="0" smtClean="0"/>
              <a:t>Deuxième niveau</a:t>
            </a:r>
          </a:p>
          <a:p>
            <a:pPr lvl="2"/>
            <a:r>
              <a:rPr lang="fr-FR" sz="1600" dirty="0" smtClean="0"/>
              <a:t>Troisième niveau</a:t>
            </a:r>
            <a:endParaRPr lang="fr-FR" dirty="0" smtClean="0"/>
          </a:p>
          <a:p>
            <a:pPr lvl="0"/>
            <a:r>
              <a:rPr lang="fr-FR" dirty="0" smtClean="0"/>
              <a:t>Contenu 2</a:t>
            </a:r>
          </a:p>
          <a:p>
            <a:pPr lvl="1"/>
            <a:r>
              <a:rPr lang="fr-FR" dirty="0" smtClean="0"/>
              <a:t>Deuxième niveau</a:t>
            </a:r>
          </a:p>
          <a:p>
            <a:pPr lvl="2"/>
            <a:r>
              <a:rPr lang="fr-FR" sz="1600" dirty="0" smtClean="0"/>
              <a:t>Troisième niveau</a:t>
            </a:r>
            <a:endParaRPr lang="fr-FR" dirty="0" smtClean="0"/>
          </a:p>
          <a:p>
            <a:pPr lvl="0"/>
            <a:endParaRPr lang="fr-FR" dirty="0" smtClean="0"/>
          </a:p>
        </p:txBody>
      </p:sp>
      <p:sp>
        <p:nvSpPr>
          <p:cNvPr id="17" name="Rectangle 16"/>
          <p:cNvSpPr/>
          <p:nvPr userDrawn="1"/>
        </p:nvSpPr>
        <p:spPr>
          <a:xfrm>
            <a:off x="-34400" y="1568040"/>
            <a:ext cx="9212797" cy="83256"/>
          </a:xfrm>
          <a:prstGeom prst="rect">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Tree>
    <p:extLst>
      <p:ext uri="{BB962C8B-B14F-4D97-AF65-F5344CB8AC3E}">
        <p14:creationId xmlns:p14="http://schemas.microsoft.com/office/powerpoint/2010/main" val="1623109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Diapositive de tableau">
    <p:spTree>
      <p:nvGrpSpPr>
        <p:cNvPr id="1" name=""/>
        <p:cNvGrpSpPr/>
        <p:nvPr/>
      </p:nvGrpSpPr>
      <p:grpSpPr>
        <a:xfrm>
          <a:off x="0" y="0"/>
          <a:ext cx="0" cy="0"/>
          <a:chOff x="0" y="0"/>
          <a:chExt cx="0" cy="0"/>
        </a:xfrm>
      </p:grpSpPr>
      <p:sp>
        <p:nvSpPr>
          <p:cNvPr id="33" name="Rectangle 32"/>
          <p:cNvSpPr/>
          <p:nvPr/>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37" name="Espace réservé du texte 36"/>
          <p:cNvSpPr>
            <a:spLocks noGrp="1"/>
          </p:cNvSpPr>
          <p:nvPr>
            <p:ph type="body" sz="quarter" idx="10" hasCustomPrompt="1"/>
          </p:nvPr>
        </p:nvSpPr>
        <p:spPr>
          <a:xfrm>
            <a:off x="158400" y="356400"/>
            <a:ext cx="2844800" cy="369887"/>
          </a:xfrm>
          <a:prstGeom prst="rect">
            <a:avLst/>
          </a:prstGeom>
        </p:spPr>
        <p:txBody>
          <a:bodyPr/>
          <a:lstStyle>
            <a:lvl1pPr marL="0" indent="0">
              <a:buNone/>
              <a:defRPr sz="1800" b="1"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1/ Titre 1</a:t>
            </a:r>
            <a:endParaRPr lang="fr-FR" dirty="0"/>
          </a:p>
        </p:txBody>
      </p:sp>
      <p:sp>
        <p:nvSpPr>
          <p:cNvPr id="41" name="Espace réservé du texte 40"/>
          <p:cNvSpPr>
            <a:spLocks noGrp="1"/>
          </p:cNvSpPr>
          <p:nvPr>
            <p:ph type="body" sz="quarter" idx="11" hasCustomPrompt="1"/>
          </p:nvPr>
        </p:nvSpPr>
        <p:spPr>
          <a:xfrm>
            <a:off x="-10800" y="1069200"/>
            <a:ext cx="5158864" cy="868362"/>
          </a:xfrm>
          <a:prstGeom prst="rect">
            <a:avLst/>
          </a:prstGeom>
        </p:spPr>
        <p:txBody>
          <a:bodyPr/>
          <a:lstStyle>
            <a:lvl1pPr marL="0" indent="0" algn="ctr">
              <a:buNone/>
              <a:defRPr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SOUS-TITRE 3</a:t>
            </a:r>
            <a:endParaRPr lang="fr-FR" dirty="0"/>
          </a:p>
        </p:txBody>
      </p:sp>
      <p:sp>
        <p:nvSpPr>
          <p:cNvPr id="26" name="Rectangle 25"/>
          <p:cNvSpPr/>
          <p:nvPr/>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1" name="Rectangle 10"/>
          <p:cNvSpPr/>
          <p:nvPr userDrawn="1"/>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2" name="Rectangle 11"/>
          <p:cNvSpPr/>
          <p:nvPr userDrawn="1"/>
        </p:nvSpPr>
        <p:spPr>
          <a:xfrm>
            <a:off x="-34400" y="6774744"/>
            <a:ext cx="9212797" cy="83256"/>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3" name="Espace réservé du texte 42"/>
          <p:cNvSpPr>
            <a:spLocks noGrp="1"/>
          </p:cNvSpPr>
          <p:nvPr>
            <p:ph type="body" sz="quarter" idx="12" hasCustomPrompt="1"/>
          </p:nvPr>
        </p:nvSpPr>
        <p:spPr>
          <a:xfrm>
            <a:off x="179388" y="2420938"/>
            <a:ext cx="5688012" cy="284162"/>
          </a:xfrm>
          <a:prstGeom prst="rect">
            <a:avLst/>
          </a:prstGeom>
        </p:spPr>
        <p:txBody>
          <a:bodyPr/>
          <a:lstStyle>
            <a:lvl1pPr marL="0" indent="0">
              <a:buNone/>
              <a:defRPr sz="1800" b="1" baseline="0">
                <a:solidFill>
                  <a:srgbClr val="C9D200"/>
                </a:solidFill>
                <a:latin typeface="Arial" pitchFamily="34" charset="0"/>
                <a:cs typeface="Arial" pitchFamily="34" charset="0"/>
              </a:defRPr>
            </a:lvl1pPr>
            <a:lvl2pPr marL="457200" indent="0">
              <a:buNone/>
              <a:defRPr>
                <a:solidFill>
                  <a:srgbClr val="C9D200"/>
                </a:solidFill>
                <a:latin typeface="Arial" pitchFamily="34" charset="0"/>
                <a:cs typeface="Arial" pitchFamily="34" charset="0"/>
              </a:defRPr>
            </a:lvl2pPr>
            <a:lvl3pPr marL="914400" indent="0">
              <a:buNone/>
              <a:defRPr>
                <a:solidFill>
                  <a:srgbClr val="C9D200"/>
                </a:solidFill>
                <a:latin typeface="Arial" pitchFamily="34" charset="0"/>
                <a:cs typeface="Arial" pitchFamily="34" charset="0"/>
              </a:defRPr>
            </a:lvl3pPr>
            <a:lvl4pPr marL="1371600" indent="0">
              <a:buNone/>
              <a:defRPr>
                <a:solidFill>
                  <a:srgbClr val="C9D200"/>
                </a:solidFill>
                <a:latin typeface="Arial" pitchFamily="34" charset="0"/>
                <a:cs typeface="Arial" pitchFamily="34" charset="0"/>
              </a:defRPr>
            </a:lvl4pPr>
            <a:lvl5pPr marL="1828800" indent="0">
              <a:buNone/>
              <a:defRPr>
                <a:solidFill>
                  <a:srgbClr val="C9D200"/>
                </a:solidFill>
                <a:latin typeface="Arial" pitchFamily="34" charset="0"/>
                <a:cs typeface="Arial" pitchFamily="34" charset="0"/>
              </a:defRPr>
            </a:lvl5pPr>
          </a:lstStyle>
          <a:p>
            <a:pPr lvl="0"/>
            <a:r>
              <a:rPr lang="fr-FR" dirty="0" smtClean="0"/>
              <a:t>Modifiez le titre du paragraphe</a:t>
            </a:r>
          </a:p>
        </p:txBody>
      </p:sp>
      <p:sp>
        <p:nvSpPr>
          <p:cNvPr id="15" name="Espace réservé du texte 42"/>
          <p:cNvSpPr>
            <a:spLocks noGrp="1"/>
          </p:cNvSpPr>
          <p:nvPr>
            <p:ph type="body" sz="quarter" idx="13" hasCustomPrompt="1"/>
          </p:nvPr>
        </p:nvSpPr>
        <p:spPr>
          <a:xfrm>
            <a:off x="179512" y="2784797"/>
            <a:ext cx="5688012" cy="648557"/>
          </a:xfrm>
          <a:prstGeom prst="rect">
            <a:avLst/>
          </a:prstGeom>
        </p:spPr>
        <p:txBody>
          <a:bodyPr/>
          <a:lstStyle>
            <a:lvl1pPr marL="285750" indent="-285750">
              <a:buFontTx/>
              <a:buChar char="-"/>
              <a:defRPr sz="1600" b="0" baseline="0">
                <a:solidFill>
                  <a:schemeClr val="tx1"/>
                </a:solidFill>
                <a:latin typeface="+mn-lt"/>
                <a:cs typeface="Arial" pitchFamily="34" charset="0"/>
              </a:defRPr>
            </a:lvl1pPr>
            <a:lvl2pPr marL="742950" indent="-285750">
              <a:buFont typeface="Arial" pitchFamily="34" charset="0"/>
              <a:buChar char="•"/>
              <a:defRPr sz="1600" baseline="0">
                <a:solidFill>
                  <a:schemeClr val="tx1"/>
                </a:solidFill>
                <a:latin typeface="+mn-lt"/>
                <a:cs typeface="Arial" pitchFamily="34" charset="0"/>
              </a:defRPr>
            </a:lvl2pPr>
            <a:lvl3pPr marL="1257300" indent="-342900">
              <a:buFont typeface="Wingdings" pitchFamily="2" charset="2"/>
              <a:buChar char="§"/>
              <a:defRPr sz="2000" baseline="0">
                <a:solidFill>
                  <a:schemeClr val="tx1"/>
                </a:solidFill>
                <a:latin typeface="+mn-lt"/>
                <a:cs typeface="Arial" pitchFamily="34" charset="0"/>
              </a:defRPr>
            </a:lvl3pPr>
            <a:lvl4pPr marL="1657350" indent="-285750">
              <a:buFont typeface="Arial" pitchFamily="34" charset="0"/>
              <a:buChar char="•"/>
              <a:defRPr sz="2000" baseline="0">
                <a:solidFill>
                  <a:schemeClr val="tx1"/>
                </a:solidFill>
                <a:latin typeface="+mn-lt"/>
                <a:cs typeface="Arial" pitchFamily="34" charset="0"/>
              </a:defRPr>
            </a:lvl4pPr>
            <a:lvl5pPr marL="2114550" indent="-285750">
              <a:buFont typeface="Arial" pitchFamily="34" charset="0"/>
              <a:buChar char="•"/>
              <a:defRPr sz="1200" baseline="0">
                <a:solidFill>
                  <a:schemeClr val="tx1"/>
                </a:solidFill>
                <a:latin typeface="+mn-lt"/>
                <a:cs typeface="Arial" pitchFamily="34" charset="0"/>
              </a:defRPr>
            </a:lvl5pPr>
            <a:lvl6pPr>
              <a:defRPr sz="1600" baseline="0">
                <a:solidFill>
                  <a:schemeClr val="tx1"/>
                </a:solidFill>
                <a:latin typeface="+mn-lt"/>
              </a:defRPr>
            </a:lvl6pPr>
            <a:lvl7pPr>
              <a:defRPr sz="1600"/>
            </a:lvl7pPr>
            <a:lvl8pPr>
              <a:defRPr sz="1600" baseline="0"/>
            </a:lvl8pPr>
            <a:lvl9pPr marL="3657600" indent="0">
              <a:buNone/>
              <a:defRPr/>
            </a:lvl9pPr>
          </a:lstStyle>
          <a:p>
            <a:pPr lvl="0"/>
            <a:r>
              <a:rPr lang="fr-FR" dirty="0" smtClean="0"/>
              <a:t>Contenu 1</a:t>
            </a:r>
          </a:p>
          <a:p>
            <a:pPr lvl="1"/>
            <a:r>
              <a:rPr lang="fr-FR" dirty="0" smtClean="0"/>
              <a:t>Deuxième niveau</a:t>
            </a:r>
          </a:p>
          <a:p>
            <a:pPr lvl="2"/>
            <a:r>
              <a:rPr lang="fr-FR" sz="1600" dirty="0" smtClean="0"/>
              <a:t>Troisième niveau</a:t>
            </a:r>
            <a:endParaRPr lang="fr-FR" dirty="0" smtClean="0"/>
          </a:p>
          <a:p>
            <a:pPr lvl="0"/>
            <a:r>
              <a:rPr lang="fr-FR" dirty="0" smtClean="0"/>
              <a:t>Contenu 2</a:t>
            </a:r>
          </a:p>
          <a:p>
            <a:pPr lvl="1"/>
            <a:r>
              <a:rPr lang="fr-FR" dirty="0" smtClean="0"/>
              <a:t>Deuxième niveau</a:t>
            </a:r>
          </a:p>
          <a:p>
            <a:pPr lvl="2"/>
            <a:r>
              <a:rPr lang="fr-FR" sz="1600" dirty="0" smtClean="0"/>
              <a:t>Troisième niveau</a:t>
            </a:r>
            <a:endParaRPr lang="fr-FR" dirty="0" smtClean="0"/>
          </a:p>
          <a:p>
            <a:pPr lvl="0"/>
            <a:endParaRPr lang="fr-FR" dirty="0" smtClean="0"/>
          </a:p>
        </p:txBody>
      </p:sp>
      <p:sp>
        <p:nvSpPr>
          <p:cNvPr id="16" name="Rectangle 15"/>
          <p:cNvSpPr/>
          <p:nvPr userDrawn="1"/>
        </p:nvSpPr>
        <p:spPr>
          <a:xfrm>
            <a:off x="0" y="1556792"/>
            <a:ext cx="9212797" cy="83256"/>
          </a:xfrm>
          <a:prstGeom prst="rect">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Tree>
    <p:extLst>
      <p:ext uri="{BB962C8B-B14F-4D97-AF65-F5344CB8AC3E}">
        <p14:creationId xmlns:p14="http://schemas.microsoft.com/office/powerpoint/2010/main" val="40204470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apositive de tableau">
    <p:spTree>
      <p:nvGrpSpPr>
        <p:cNvPr id="1" name=""/>
        <p:cNvGrpSpPr/>
        <p:nvPr/>
      </p:nvGrpSpPr>
      <p:grpSpPr>
        <a:xfrm>
          <a:off x="0" y="0"/>
          <a:ext cx="0" cy="0"/>
          <a:chOff x="0" y="0"/>
          <a:chExt cx="0" cy="0"/>
        </a:xfrm>
      </p:grpSpPr>
      <p:sp>
        <p:nvSpPr>
          <p:cNvPr id="33" name="Rectangle 32"/>
          <p:cNvSpPr/>
          <p:nvPr/>
        </p:nvSpPr>
        <p:spPr>
          <a:xfrm>
            <a:off x="-34400" y="6774744"/>
            <a:ext cx="9212797" cy="83256"/>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37" name="Espace réservé du texte 36"/>
          <p:cNvSpPr>
            <a:spLocks noGrp="1"/>
          </p:cNvSpPr>
          <p:nvPr>
            <p:ph type="body" sz="quarter" idx="10" hasCustomPrompt="1"/>
          </p:nvPr>
        </p:nvSpPr>
        <p:spPr>
          <a:xfrm>
            <a:off x="158400" y="356400"/>
            <a:ext cx="2844800" cy="369887"/>
          </a:xfrm>
          <a:prstGeom prst="rect">
            <a:avLst/>
          </a:prstGeom>
        </p:spPr>
        <p:txBody>
          <a:bodyPr/>
          <a:lstStyle>
            <a:lvl1pPr marL="0" indent="0">
              <a:buNone/>
              <a:defRPr sz="1800" b="1"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1/ Titre 1</a:t>
            </a:r>
            <a:endParaRPr lang="fr-FR" dirty="0"/>
          </a:p>
        </p:txBody>
      </p:sp>
      <p:sp>
        <p:nvSpPr>
          <p:cNvPr id="41" name="Espace réservé du texte 40"/>
          <p:cNvSpPr>
            <a:spLocks noGrp="1"/>
          </p:cNvSpPr>
          <p:nvPr>
            <p:ph type="body" sz="quarter" idx="11" hasCustomPrompt="1"/>
          </p:nvPr>
        </p:nvSpPr>
        <p:spPr>
          <a:xfrm>
            <a:off x="-10800" y="1069200"/>
            <a:ext cx="5158864" cy="868362"/>
          </a:xfrm>
          <a:prstGeom prst="rect">
            <a:avLst/>
          </a:prstGeom>
        </p:spPr>
        <p:txBody>
          <a:bodyPr/>
          <a:lstStyle>
            <a:lvl1pPr marL="0" indent="0" algn="ctr">
              <a:buNone/>
              <a:defRPr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SOUS-TITRE 3</a:t>
            </a:r>
            <a:endParaRPr lang="fr-FR" dirty="0"/>
          </a:p>
        </p:txBody>
      </p:sp>
      <p:sp>
        <p:nvSpPr>
          <p:cNvPr id="26" name="Rectangle 25"/>
          <p:cNvSpPr/>
          <p:nvPr/>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1" name="Rectangle 10"/>
          <p:cNvSpPr/>
          <p:nvPr userDrawn="1"/>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2" name="Rectangle 11"/>
          <p:cNvSpPr/>
          <p:nvPr userDrawn="1"/>
        </p:nvSpPr>
        <p:spPr>
          <a:xfrm>
            <a:off x="-34400" y="6774744"/>
            <a:ext cx="9212797" cy="83256"/>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3" name="Espace réservé du texte 42"/>
          <p:cNvSpPr>
            <a:spLocks noGrp="1"/>
          </p:cNvSpPr>
          <p:nvPr>
            <p:ph type="body" sz="quarter" idx="12" hasCustomPrompt="1"/>
          </p:nvPr>
        </p:nvSpPr>
        <p:spPr>
          <a:xfrm>
            <a:off x="179388" y="2420938"/>
            <a:ext cx="5688012" cy="284162"/>
          </a:xfrm>
          <a:prstGeom prst="rect">
            <a:avLst/>
          </a:prstGeom>
        </p:spPr>
        <p:txBody>
          <a:bodyPr/>
          <a:lstStyle>
            <a:lvl1pPr marL="0" indent="0">
              <a:buNone/>
              <a:defRPr sz="1800" b="1" baseline="0">
                <a:solidFill>
                  <a:srgbClr val="C9D200"/>
                </a:solidFill>
                <a:latin typeface="Arial" pitchFamily="34" charset="0"/>
                <a:cs typeface="Arial" pitchFamily="34" charset="0"/>
              </a:defRPr>
            </a:lvl1pPr>
            <a:lvl2pPr marL="457200" indent="0">
              <a:buNone/>
              <a:defRPr>
                <a:solidFill>
                  <a:srgbClr val="C9D200"/>
                </a:solidFill>
                <a:latin typeface="Arial" pitchFamily="34" charset="0"/>
                <a:cs typeface="Arial" pitchFamily="34" charset="0"/>
              </a:defRPr>
            </a:lvl2pPr>
            <a:lvl3pPr marL="914400" indent="0">
              <a:buNone/>
              <a:defRPr>
                <a:solidFill>
                  <a:srgbClr val="C9D200"/>
                </a:solidFill>
                <a:latin typeface="Arial" pitchFamily="34" charset="0"/>
                <a:cs typeface="Arial" pitchFamily="34" charset="0"/>
              </a:defRPr>
            </a:lvl3pPr>
            <a:lvl4pPr marL="1371600" indent="0">
              <a:buNone/>
              <a:defRPr>
                <a:solidFill>
                  <a:srgbClr val="C9D200"/>
                </a:solidFill>
                <a:latin typeface="Arial" pitchFamily="34" charset="0"/>
                <a:cs typeface="Arial" pitchFamily="34" charset="0"/>
              </a:defRPr>
            </a:lvl4pPr>
            <a:lvl5pPr marL="1828800" indent="0">
              <a:buNone/>
              <a:defRPr>
                <a:solidFill>
                  <a:srgbClr val="C9D200"/>
                </a:solidFill>
                <a:latin typeface="Arial" pitchFamily="34" charset="0"/>
                <a:cs typeface="Arial" pitchFamily="34" charset="0"/>
              </a:defRPr>
            </a:lvl5pPr>
          </a:lstStyle>
          <a:p>
            <a:pPr lvl="0"/>
            <a:r>
              <a:rPr lang="fr-FR" dirty="0" smtClean="0"/>
              <a:t>Modifiez le titre du paragraphe</a:t>
            </a:r>
          </a:p>
        </p:txBody>
      </p:sp>
      <p:sp>
        <p:nvSpPr>
          <p:cNvPr id="15" name="Espace réservé du texte 42"/>
          <p:cNvSpPr>
            <a:spLocks noGrp="1"/>
          </p:cNvSpPr>
          <p:nvPr>
            <p:ph type="body" sz="quarter" idx="13" hasCustomPrompt="1"/>
          </p:nvPr>
        </p:nvSpPr>
        <p:spPr>
          <a:xfrm>
            <a:off x="179512" y="2784797"/>
            <a:ext cx="5688012" cy="648557"/>
          </a:xfrm>
          <a:prstGeom prst="rect">
            <a:avLst/>
          </a:prstGeom>
        </p:spPr>
        <p:txBody>
          <a:bodyPr/>
          <a:lstStyle>
            <a:lvl1pPr marL="285750" indent="-285750">
              <a:buFontTx/>
              <a:buChar char="-"/>
              <a:defRPr sz="1600" b="0" baseline="0">
                <a:solidFill>
                  <a:schemeClr val="tx1"/>
                </a:solidFill>
                <a:latin typeface="+mn-lt"/>
                <a:cs typeface="Arial" pitchFamily="34" charset="0"/>
              </a:defRPr>
            </a:lvl1pPr>
            <a:lvl2pPr marL="742950" indent="-285750">
              <a:buFont typeface="Arial" pitchFamily="34" charset="0"/>
              <a:buChar char="•"/>
              <a:defRPr sz="1600" baseline="0">
                <a:solidFill>
                  <a:schemeClr val="tx1"/>
                </a:solidFill>
                <a:latin typeface="+mn-lt"/>
                <a:cs typeface="Arial" pitchFamily="34" charset="0"/>
              </a:defRPr>
            </a:lvl2pPr>
            <a:lvl3pPr marL="1257300" indent="-342900">
              <a:buFont typeface="Wingdings" pitchFamily="2" charset="2"/>
              <a:buChar char="§"/>
              <a:defRPr sz="2000" baseline="0">
                <a:solidFill>
                  <a:schemeClr val="tx1"/>
                </a:solidFill>
                <a:latin typeface="+mn-lt"/>
                <a:cs typeface="Arial" pitchFamily="34" charset="0"/>
              </a:defRPr>
            </a:lvl3pPr>
            <a:lvl4pPr marL="1657350" indent="-285750">
              <a:buFont typeface="Arial" pitchFamily="34" charset="0"/>
              <a:buChar char="•"/>
              <a:defRPr sz="2000" baseline="0">
                <a:solidFill>
                  <a:schemeClr val="tx1"/>
                </a:solidFill>
                <a:latin typeface="+mn-lt"/>
                <a:cs typeface="Arial" pitchFamily="34" charset="0"/>
              </a:defRPr>
            </a:lvl4pPr>
            <a:lvl5pPr marL="2114550" indent="-285750">
              <a:buFont typeface="Arial" pitchFamily="34" charset="0"/>
              <a:buChar char="•"/>
              <a:defRPr sz="1200" baseline="0">
                <a:solidFill>
                  <a:schemeClr val="tx1"/>
                </a:solidFill>
                <a:latin typeface="+mn-lt"/>
                <a:cs typeface="Arial" pitchFamily="34" charset="0"/>
              </a:defRPr>
            </a:lvl5pPr>
            <a:lvl6pPr>
              <a:defRPr sz="1600" baseline="0">
                <a:solidFill>
                  <a:schemeClr val="tx1"/>
                </a:solidFill>
                <a:latin typeface="+mn-lt"/>
              </a:defRPr>
            </a:lvl6pPr>
            <a:lvl7pPr>
              <a:defRPr sz="1600"/>
            </a:lvl7pPr>
            <a:lvl8pPr>
              <a:defRPr sz="1600" baseline="0"/>
            </a:lvl8pPr>
            <a:lvl9pPr marL="3657600" indent="0">
              <a:buNone/>
              <a:defRPr/>
            </a:lvl9pPr>
          </a:lstStyle>
          <a:p>
            <a:pPr lvl="0"/>
            <a:r>
              <a:rPr lang="fr-FR" dirty="0" smtClean="0"/>
              <a:t>Contenu 1</a:t>
            </a:r>
          </a:p>
          <a:p>
            <a:pPr lvl="1"/>
            <a:r>
              <a:rPr lang="fr-FR" dirty="0" smtClean="0"/>
              <a:t>Deuxième niveau</a:t>
            </a:r>
          </a:p>
          <a:p>
            <a:pPr lvl="2"/>
            <a:r>
              <a:rPr lang="fr-FR" sz="1600" dirty="0" smtClean="0"/>
              <a:t>Troisième niveau</a:t>
            </a:r>
            <a:endParaRPr lang="fr-FR" dirty="0" smtClean="0"/>
          </a:p>
          <a:p>
            <a:pPr lvl="0"/>
            <a:r>
              <a:rPr lang="fr-FR" dirty="0" smtClean="0"/>
              <a:t>Contenu 2</a:t>
            </a:r>
          </a:p>
          <a:p>
            <a:pPr lvl="1"/>
            <a:r>
              <a:rPr lang="fr-FR" dirty="0" smtClean="0"/>
              <a:t>Deuxième niveau</a:t>
            </a:r>
          </a:p>
          <a:p>
            <a:pPr lvl="2"/>
            <a:r>
              <a:rPr lang="fr-FR" sz="1600" dirty="0" smtClean="0"/>
              <a:t>Troisième niveau</a:t>
            </a:r>
            <a:endParaRPr lang="fr-FR" dirty="0" smtClean="0"/>
          </a:p>
          <a:p>
            <a:pPr lvl="0"/>
            <a:endParaRPr lang="fr-FR" dirty="0" smtClean="0"/>
          </a:p>
        </p:txBody>
      </p:sp>
      <p:sp>
        <p:nvSpPr>
          <p:cNvPr id="16" name="Rectangle 15"/>
          <p:cNvSpPr/>
          <p:nvPr userDrawn="1"/>
        </p:nvSpPr>
        <p:spPr>
          <a:xfrm>
            <a:off x="27497" y="1556792"/>
            <a:ext cx="9212797" cy="83256"/>
          </a:xfrm>
          <a:prstGeom prst="rect">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Tree>
    <p:extLst>
      <p:ext uri="{BB962C8B-B14F-4D97-AF65-F5344CB8AC3E}">
        <p14:creationId xmlns:p14="http://schemas.microsoft.com/office/powerpoint/2010/main" val="25935022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Diapositive de tableau">
    <p:spTree>
      <p:nvGrpSpPr>
        <p:cNvPr id="1" name=""/>
        <p:cNvGrpSpPr/>
        <p:nvPr/>
      </p:nvGrpSpPr>
      <p:grpSpPr>
        <a:xfrm>
          <a:off x="0" y="0"/>
          <a:ext cx="0" cy="0"/>
          <a:chOff x="0" y="0"/>
          <a:chExt cx="0" cy="0"/>
        </a:xfrm>
      </p:grpSpPr>
      <p:sp>
        <p:nvSpPr>
          <p:cNvPr id="33" name="Rectangle 32"/>
          <p:cNvSpPr/>
          <p:nvPr/>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37" name="Espace réservé du texte 36"/>
          <p:cNvSpPr>
            <a:spLocks noGrp="1"/>
          </p:cNvSpPr>
          <p:nvPr>
            <p:ph type="body" sz="quarter" idx="10" hasCustomPrompt="1"/>
          </p:nvPr>
        </p:nvSpPr>
        <p:spPr>
          <a:xfrm>
            <a:off x="158400" y="356400"/>
            <a:ext cx="2844800" cy="369887"/>
          </a:xfrm>
          <a:prstGeom prst="rect">
            <a:avLst/>
          </a:prstGeom>
        </p:spPr>
        <p:txBody>
          <a:bodyPr/>
          <a:lstStyle>
            <a:lvl1pPr marL="0" indent="0">
              <a:buNone/>
              <a:defRPr sz="1800" b="1"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1/ Titre 1</a:t>
            </a:r>
            <a:endParaRPr lang="fr-FR" dirty="0"/>
          </a:p>
        </p:txBody>
      </p:sp>
      <p:sp>
        <p:nvSpPr>
          <p:cNvPr id="41" name="Espace réservé du texte 40"/>
          <p:cNvSpPr>
            <a:spLocks noGrp="1"/>
          </p:cNvSpPr>
          <p:nvPr>
            <p:ph type="body" sz="quarter" idx="11" hasCustomPrompt="1"/>
          </p:nvPr>
        </p:nvSpPr>
        <p:spPr>
          <a:xfrm>
            <a:off x="-10800" y="1069200"/>
            <a:ext cx="5158864" cy="868362"/>
          </a:xfrm>
          <a:prstGeom prst="rect">
            <a:avLst/>
          </a:prstGeom>
        </p:spPr>
        <p:txBody>
          <a:bodyPr/>
          <a:lstStyle>
            <a:lvl1pPr marL="0" indent="0" algn="ctr">
              <a:buNone/>
              <a:defRPr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SOUS-TITRE 3</a:t>
            </a:r>
            <a:endParaRPr lang="fr-FR" dirty="0"/>
          </a:p>
        </p:txBody>
      </p:sp>
      <p:sp>
        <p:nvSpPr>
          <p:cNvPr id="26" name="Rectangle 25"/>
          <p:cNvSpPr/>
          <p:nvPr/>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1" name="Rectangle 10"/>
          <p:cNvSpPr/>
          <p:nvPr userDrawn="1"/>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2" name="Rectangle 11"/>
          <p:cNvSpPr/>
          <p:nvPr userDrawn="1"/>
        </p:nvSpPr>
        <p:spPr>
          <a:xfrm>
            <a:off x="-34400" y="6774744"/>
            <a:ext cx="9212797" cy="83256"/>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3" name="Espace réservé du texte 42"/>
          <p:cNvSpPr>
            <a:spLocks noGrp="1"/>
          </p:cNvSpPr>
          <p:nvPr>
            <p:ph type="body" sz="quarter" idx="12" hasCustomPrompt="1"/>
          </p:nvPr>
        </p:nvSpPr>
        <p:spPr>
          <a:xfrm>
            <a:off x="179388" y="2420938"/>
            <a:ext cx="5688012" cy="284162"/>
          </a:xfrm>
          <a:prstGeom prst="rect">
            <a:avLst/>
          </a:prstGeom>
        </p:spPr>
        <p:txBody>
          <a:bodyPr/>
          <a:lstStyle>
            <a:lvl1pPr marL="0" indent="0">
              <a:buNone/>
              <a:defRPr sz="1800" b="1" baseline="0">
                <a:solidFill>
                  <a:srgbClr val="C9D200"/>
                </a:solidFill>
                <a:latin typeface="Arial" pitchFamily="34" charset="0"/>
                <a:cs typeface="Arial" pitchFamily="34" charset="0"/>
              </a:defRPr>
            </a:lvl1pPr>
            <a:lvl2pPr marL="457200" indent="0">
              <a:buNone/>
              <a:defRPr>
                <a:solidFill>
                  <a:srgbClr val="C9D200"/>
                </a:solidFill>
                <a:latin typeface="Arial" pitchFamily="34" charset="0"/>
                <a:cs typeface="Arial" pitchFamily="34" charset="0"/>
              </a:defRPr>
            </a:lvl2pPr>
            <a:lvl3pPr marL="914400" indent="0">
              <a:buNone/>
              <a:defRPr>
                <a:solidFill>
                  <a:srgbClr val="C9D200"/>
                </a:solidFill>
                <a:latin typeface="Arial" pitchFamily="34" charset="0"/>
                <a:cs typeface="Arial" pitchFamily="34" charset="0"/>
              </a:defRPr>
            </a:lvl3pPr>
            <a:lvl4pPr marL="1371600" indent="0">
              <a:buNone/>
              <a:defRPr>
                <a:solidFill>
                  <a:srgbClr val="C9D200"/>
                </a:solidFill>
                <a:latin typeface="Arial" pitchFamily="34" charset="0"/>
                <a:cs typeface="Arial" pitchFamily="34" charset="0"/>
              </a:defRPr>
            </a:lvl4pPr>
            <a:lvl5pPr marL="1828800" indent="0">
              <a:buNone/>
              <a:defRPr>
                <a:solidFill>
                  <a:srgbClr val="C9D200"/>
                </a:solidFill>
                <a:latin typeface="Arial" pitchFamily="34" charset="0"/>
                <a:cs typeface="Arial" pitchFamily="34" charset="0"/>
              </a:defRPr>
            </a:lvl5pPr>
          </a:lstStyle>
          <a:p>
            <a:pPr lvl="0"/>
            <a:r>
              <a:rPr lang="fr-FR" dirty="0" smtClean="0"/>
              <a:t>Modifiez le titre du paragraphe</a:t>
            </a:r>
          </a:p>
        </p:txBody>
      </p:sp>
      <p:sp>
        <p:nvSpPr>
          <p:cNvPr id="15" name="Espace réservé du texte 42"/>
          <p:cNvSpPr>
            <a:spLocks noGrp="1"/>
          </p:cNvSpPr>
          <p:nvPr>
            <p:ph type="body" sz="quarter" idx="13" hasCustomPrompt="1"/>
          </p:nvPr>
        </p:nvSpPr>
        <p:spPr>
          <a:xfrm>
            <a:off x="179512" y="2784797"/>
            <a:ext cx="5688012" cy="648557"/>
          </a:xfrm>
          <a:prstGeom prst="rect">
            <a:avLst/>
          </a:prstGeom>
        </p:spPr>
        <p:txBody>
          <a:bodyPr/>
          <a:lstStyle>
            <a:lvl1pPr marL="285750" indent="-285750">
              <a:buFontTx/>
              <a:buChar char="-"/>
              <a:defRPr sz="1600" b="0" baseline="0">
                <a:solidFill>
                  <a:schemeClr val="tx1"/>
                </a:solidFill>
                <a:latin typeface="+mn-lt"/>
                <a:cs typeface="Arial" pitchFamily="34" charset="0"/>
              </a:defRPr>
            </a:lvl1pPr>
            <a:lvl2pPr marL="742950" indent="-285750">
              <a:buFont typeface="Arial" pitchFamily="34" charset="0"/>
              <a:buChar char="•"/>
              <a:defRPr sz="1600" baseline="0">
                <a:solidFill>
                  <a:schemeClr val="tx1"/>
                </a:solidFill>
                <a:latin typeface="+mn-lt"/>
                <a:cs typeface="Arial" pitchFamily="34" charset="0"/>
              </a:defRPr>
            </a:lvl2pPr>
            <a:lvl3pPr marL="1257300" indent="-342900">
              <a:buFont typeface="Wingdings" pitchFamily="2" charset="2"/>
              <a:buChar char="§"/>
              <a:defRPr sz="2000" baseline="0">
                <a:solidFill>
                  <a:schemeClr val="tx1"/>
                </a:solidFill>
                <a:latin typeface="+mn-lt"/>
                <a:cs typeface="Arial" pitchFamily="34" charset="0"/>
              </a:defRPr>
            </a:lvl3pPr>
            <a:lvl4pPr marL="1657350" indent="-285750">
              <a:buFont typeface="Arial" pitchFamily="34" charset="0"/>
              <a:buChar char="•"/>
              <a:defRPr sz="2000" baseline="0">
                <a:solidFill>
                  <a:schemeClr val="tx1"/>
                </a:solidFill>
                <a:latin typeface="+mn-lt"/>
                <a:cs typeface="Arial" pitchFamily="34" charset="0"/>
              </a:defRPr>
            </a:lvl4pPr>
            <a:lvl5pPr marL="2114550" indent="-285750">
              <a:buFont typeface="Arial" pitchFamily="34" charset="0"/>
              <a:buChar char="•"/>
              <a:defRPr sz="1200" baseline="0">
                <a:solidFill>
                  <a:schemeClr val="tx1"/>
                </a:solidFill>
                <a:latin typeface="+mn-lt"/>
                <a:cs typeface="Arial" pitchFamily="34" charset="0"/>
              </a:defRPr>
            </a:lvl5pPr>
            <a:lvl6pPr>
              <a:defRPr sz="1600" baseline="0">
                <a:solidFill>
                  <a:schemeClr val="tx1"/>
                </a:solidFill>
                <a:latin typeface="+mn-lt"/>
              </a:defRPr>
            </a:lvl6pPr>
            <a:lvl7pPr>
              <a:defRPr sz="1600"/>
            </a:lvl7pPr>
            <a:lvl8pPr>
              <a:defRPr sz="1600" baseline="0"/>
            </a:lvl8pPr>
            <a:lvl9pPr marL="3657600" indent="0">
              <a:buNone/>
              <a:defRPr/>
            </a:lvl9pPr>
          </a:lstStyle>
          <a:p>
            <a:pPr lvl="0"/>
            <a:r>
              <a:rPr lang="fr-FR" dirty="0" smtClean="0"/>
              <a:t>Contenu 1</a:t>
            </a:r>
          </a:p>
          <a:p>
            <a:pPr lvl="1"/>
            <a:r>
              <a:rPr lang="fr-FR" dirty="0" smtClean="0"/>
              <a:t>Deuxième niveau</a:t>
            </a:r>
          </a:p>
          <a:p>
            <a:pPr lvl="2"/>
            <a:r>
              <a:rPr lang="fr-FR" sz="1600" dirty="0" smtClean="0"/>
              <a:t>Troisième niveau</a:t>
            </a:r>
            <a:endParaRPr lang="fr-FR" dirty="0" smtClean="0"/>
          </a:p>
          <a:p>
            <a:pPr lvl="0"/>
            <a:r>
              <a:rPr lang="fr-FR" dirty="0" smtClean="0"/>
              <a:t>Contenu 2</a:t>
            </a:r>
          </a:p>
          <a:p>
            <a:pPr lvl="1"/>
            <a:r>
              <a:rPr lang="fr-FR" dirty="0" smtClean="0"/>
              <a:t>Deuxième niveau</a:t>
            </a:r>
          </a:p>
          <a:p>
            <a:pPr lvl="2"/>
            <a:r>
              <a:rPr lang="fr-FR" sz="1600" dirty="0" smtClean="0"/>
              <a:t>Troisième niveau</a:t>
            </a:r>
            <a:endParaRPr lang="fr-FR" dirty="0" smtClean="0"/>
          </a:p>
          <a:p>
            <a:pPr lvl="0"/>
            <a:endParaRPr lang="fr-FR" dirty="0" smtClean="0"/>
          </a:p>
        </p:txBody>
      </p:sp>
      <p:sp>
        <p:nvSpPr>
          <p:cNvPr id="16" name="Rectangle 15"/>
          <p:cNvSpPr/>
          <p:nvPr userDrawn="1"/>
        </p:nvSpPr>
        <p:spPr>
          <a:xfrm>
            <a:off x="-34400" y="1556792"/>
            <a:ext cx="9212797" cy="83256"/>
          </a:xfrm>
          <a:prstGeom prst="rect">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Tree>
    <p:extLst>
      <p:ext uri="{BB962C8B-B14F-4D97-AF65-F5344CB8AC3E}">
        <p14:creationId xmlns:p14="http://schemas.microsoft.com/office/powerpoint/2010/main" val="41050990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Diapositive de tableau">
    <p:spTree>
      <p:nvGrpSpPr>
        <p:cNvPr id="1" name=""/>
        <p:cNvGrpSpPr/>
        <p:nvPr/>
      </p:nvGrpSpPr>
      <p:grpSpPr>
        <a:xfrm>
          <a:off x="0" y="0"/>
          <a:ext cx="0" cy="0"/>
          <a:chOff x="0" y="0"/>
          <a:chExt cx="0" cy="0"/>
        </a:xfrm>
      </p:grpSpPr>
      <p:sp>
        <p:nvSpPr>
          <p:cNvPr id="33" name="Rectangle 32"/>
          <p:cNvSpPr/>
          <p:nvPr/>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37" name="Espace réservé du texte 36"/>
          <p:cNvSpPr>
            <a:spLocks noGrp="1"/>
          </p:cNvSpPr>
          <p:nvPr>
            <p:ph type="body" sz="quarter" idx="10" hasCustomPrompt="1"/>
          </p:nvPr>
        </p:nvSpPr>
        <p:spPr>
          <a:xfrm>
            <a:off x="158400" y="356400"/>
            <a:ext cx="2844800" cy="369887"/>
          </a:xfrm>
          <a:prstGeom prst="rect">
            <a:avLst/>
          </a:prstGeom>
        </p:spPr>
        <p:txBody>
          <a:bodyPr/>
          <a:lstStyle>
            <a:lvl1pPr marL="0" indent="0">
              <a:buNone/>
              <a:defRPr sz="1800" b="1"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1/ Titre 1</a:t>
            </a:r>
            <a:endParaRPr lang="fr-FR" dirty="0"/>
          </a:p>
        </p:txBody>
      </p:sp>
      <p:sp>
        <p:nvSpPr>
          <p:cNvPr id="41" name="Espace réservé du texte 40"/>
          <p:cNvSpPr>
            <a:spLocks noGrp="1"/>
          </p:cNvSpPr>
          <p:nvPr>
            <p:ph type="body" sz="quarter" idx="11" hasCustomPrompt="1"/>
          </p:nvPr>
        </p:nvSpPr>
        <p:spPr>
          <a:xfrm>
            <a:off x="-10800" y="1069200"/>
            <a:ext cx="5158864" cy="868362"/>
          </a:xfrm>
          <a:prstGeom prst="rect">
            <a:avLst/>
          </a:prstGeom>
        </p:spPr>
        <p:txBody>
          <a:bodyPr/>
          <a:lstStyle>
            <a:lvl1pPr marL="0" indent="0" algn="ctr">
              <a:buNone/>
              <a:defRPr baseline="0">
                <a:solidFill>
                  <a:schemeClr val="tx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SOUS-TITRE 3</a:t>
            </a:r>
            <a:endParaRPr lang="fr-FR" dirty="0"/>
          </a:p>
        </p:txBody>
      </p:sp>
      <p:sp>
        <p:nvSpPr>
          <p:cNvPr id="26" name="Rectangle 25"/>
          <p:cNvSpPr/>
          <p:nvPr/>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1" name="Rectangle 10"/>
          <p:cNvSpPr/>
          <p:nvPr userDrawn="1"/>
        </p:nvSpPr>
        <p:spPr>
          <a:xfrm>
            <a:off x="-34400" y="6774744"/>
            <a:ext cx="9212797" cy="83256"/>
          </a:xfrm>
          <a:prstGeom prst="rect">
            <a:avLst/>
          </a:prstGeom>
          <a:solidFill>
            <a:srgbClr val="C7D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2" name="Rectangle 11"/>
          <p:cNvSpPr/>
          <p:nvPr userDrawn="1"/>
        </p:nvSpPr>
        <p:spPr>
          <a:xfrm>
            <a:off x="-34400" y="6774744"/>
            <a:ext cx="9212797" cy="83256"/>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
        <p:nvSpPr>
          <p:cNvPr id="14" name="Espace réservé du texte 42"/>
          <p:cNvSpPr>
            <a:spLocks noGrp="1"/>
          </p:cNvSpPr>
          <p:nvPr>
            <p:ph type="body" sz="quarter" idx="12" hasCustomPrompt="1"/>
          </p:nvPr>
        </p:nvSpPr>
        <p:spPr>
          <a:xfrm>
            <a:off x="179388" y="2420938"/>
            <a:ext cx="5688012" cy="284162"/>
          </a:xfrm>
          <a:prstGeom prst="rect">
            <a:avLst/>
          </a:prstGeom>
        </p:spPr>
        <p:txBody>
          <a:bodyPr/>
          <a:lstStyle>
            <a:lvl1pPr marL="0" indent="0">
              <a:buNone/>
              <a:defRPr sz="1800" b="1" baseline="0">
                <a:solidFill>
                  <a:srgbClr val="C9D200"/>
                </a:solidFill>
                <a:latin typeface="Arial" pitchFamily="34" charset="0"/>
                <a:cs typeface="Arial" pitchFamily="34" charset="0"/>
              </a:defRPr>
            </a:lvl1pPr>
            <a:lvl2pPr marL="457200" indent="0">
              <a:buNone/>
              <a:defRPr>
                <a:solidFill>
                  <a:srgbClr val="C9D200"/>
                </a:solidFill>
                <a:latin typeface="Arial" pitchFamily="34" charset="0"/>
                <a:cs typeface="Arial" pitchFamily="34" charset="0"/>
              </a:defRPr>
            </a:lvl2pPr>
            <a:lvl3pPr marL="914400" indent="0">
              <a:buNone/>
              <a:defRPr>
                <a:solidFill>
                  <a:srgbClr val="C9D200"/>
                </a:solidFill>
                <a:latin typeface="Arial" pitchFamily="34" charset="0"/>
                <a:cs typeface="Arial" pitchFamily="34" charset="0"/>
              </a:defRPr>
            </a:lvl3pPr>
            <a:lvl4pPr marL="1371600" indent="0">
              <a:buNone/>
              <a:defRPr>
                <a:solidFill>
                  <a:srgbClr val="C9D200"/>
                </a:solidFill>
                <a:latin typeface="Arial" pitchFamily="34" charset="0"/>
                <a:cs typeface="Arial" pitchFamily="34" charset="0"/>
              </a:defRPr>
            </a:lvl4pPr>
            <a:lvl5pPr marL="1828800" indent="0">
              <a:buNone/>
              <a:defRPr>
                <a:solidFill>
                  <a:srgbClr val="C9D200"/>
                </a:solidFill>
                <a:latin typeface="Arial" pitchFamily="34" charset="0"/>
                <a:cs typeface="Arial" pitchFamily="34" charset="0"/>
              </a:defRPr>
            </a:lvl5pPr>
          </a:lstStyle>
          <a:p>
            <a:pPr lvl="0"/>
            <a:r>
              <a:rPr lang="fr-FR" dirty="0" smtClean="0"/>
              <a:t>Modifiez le titre du paragraphe</a:t>
            </a:r>
          </a:p>
        </p:txBody>
      </p:sp>
      <p:sp>
        <p:nvSpPr>
          <p:cNvPr id="15" name="Espace réservé du texte 42"/>
          <p:cNvSpPr>
            <a:spLocks noGrp="1"/>
          </p:cNvSpPr>
          <p:nvPr>
            <p:ph type="body" sz="quarter" idx="13" hasCustomPrompt="1"/>
          </p:nvPr>
        </p:nvSpPr>
        <p:spPr>
          <a:xfrm>
            <a:off x="179512" y="2784797"/>
            <a:ext cx="5688012" cy="648557"/>
          </a:xfrm>
          <a:prstGeom prst="rect">
            <a:avLst/>
          </a:prstGeom>
        </p:spPr>
        <p:txBody>
          <a:bodyPr/>
          <a:lstStyle>
            <a:lvl1pPr marL="285750" indent="-285750">
              <a:buFontTx/>
              <a:buChar char="-"/>
              <a:defRPr sz="1600" b="0" baseline="0">
                <a:solidFill>
                  <a:schemeClr val="tx1"/>
                </a:solidFill>
                <a:latin typeface="+mn-lt"/>
                <a:cs typeface="Arial" pitchFamily="34" charset="0"/>
              </a:defRPr>
            </a:lvl1pPr>
            <a:lvl2pPr marL="742950" indent="-285750">
              <a:buFont typeface="Arial" pitchFamily="34" charset="0"/>
              <a:buChar char="•"/>
              <a:defRPr sz="1600" baseline="0">
                <a:solidFill>
                  <a:schemeClr val="tx1"/>
                </a:solidFill>
                <a:latin typeface="+mn-lt"/>
                <a:cs typeface="Arial" pitchFamily="34" charset="0"/>
              </a:defRPr>
            </a:lvl2pPr>
            <a:lvl3pPr marL="1257300" indent="-342900">
              <a:buFont typeface="Wingdings" pitchFamily="2" charset="2"/>
              <a:buChar char="§"/>
              <a:defRPr sz="2000" baseline="0">
                <a:solidFill>
                  <a:schemeClr val="tx1"/>
                </a:solidFill>
                <a:latin typeface="+mn-lt"/>
                <a:cs typeface="Arial" pitchFamily="34" charset="0"/>
              </a:defRPr>
            </a:lvl3pPr>
            <a:lvl4pPr marL="1657350" indent="-285750">
              <a:buFont typeface="Arial" pitchFamily="34" charset="0"/>
              <a:buChar char="•"/>
              <a:defRPr sz="2000" baseline="0">
                <a:solidFill>
                  <a:schemeClr val="tx1"/>
                </a:solidFill>
                <a:latin typeface="+mn-lt"/>
                <a:cs typeface="Arial" pitchFamily="34" charset="0"/>
              </a:defRPr>
            </a:lvl4pPr>
            <a:lvl5pPr marL="2114550" indent="-285750">
              <a:buFont typeface="Arial" pitchFamily="34" charset="0"/>
              <a:buChar char="•"/>
              <a:defRPr sz="1200" baseline="0">
                <a:solidFill>
                  <a:schemeClr val="tx1"/>
                </a:solidFill>
                <a:latin typeface="+mn-lt"/>
                <a:cs typeface="Arial" pitchFamily="34" charset="0"/>
              </a:defRPr>
            </a:lvl5pPr>
            <a:lvl6pPr>
              <a:defRPr sz="1600" baseline="0">
                <a:solidFill>
                  <a:schemeClr val="tx1"/>
                </a:solidFill>
                <a:latin typeface="+mn-lt"/>
              </a:defRPr>
            </a:lvl6pPr>
            <a:lvl7pPr>
              <a:defRPr sz="1600"/>
            </a:lvl7pPr>
            <a:lvl8pPr>
              <a:defRPr sz="1600" baseline="0"/>
            </a:lvl8pPr>
            <a:lvl9pPr marL="3657600" indent="0">
              <a:buNone/>
              <a:defRPr/>
            </a:lvl9pPr>
          </a:lstStyle>
          <a:p>
            <a:pPr lvl="0"/>
            <a:r>
              <a:rPr lang="fr-FR" dirty="0" smtClean="0"/>
              <a:t>Contenu 1</a:t>
            </a:r>
          </a:p>
          <a:p>
            <a:pPr lvl="1"/>
            <a:r>
              <a:rPr lang="fr-FR" dirty="0" smtClean="0"/>
              <a:t>Deuxième niveau</a:t>
            </a:r>
          </a:p>
          <a:p>
            <a:pPr lvl="2"/>
            <a:r>
              <a:rPr lang="fr-FR" sz="1600" dirty="0" smtClean="0"/>
              <a:t>Troisième niveau</a:t>
            </a:r>
            <a:endParaRPr lang="fr-FR" dirty="0" smtClean="0"/>
          </a:p>
          <a:p>
            <a:pPr lvl="0"/>
            <a:r>
              <a:rPr lang="fr-FR" dirty="0" smtClean="0"/>
              <a:t>Contenu 2</a:t>
            </a:r>
          </a:p>
          <a:p>
            <a:pPr lvl="1"/>
            <a:r>
              <a:rPr lang="fr-FR" dirty="0" smtClean="0"/>
              <a:t>Deuxième niveau</a:t>
            </a:r>
          </a:p>
          <a:p>
            <a:pPr lvl="2"/>
            <a:r>
              <a:rPr lang="fr-FR" sz="1600" dirty="0" smtClean="0"/>
              <a:t>Troisième niveau</a:t>
            </a:r>
            <a:endParaRPr lang="fr-FR" dirty="0" smtClean="0"/>
          </a:p>
          <a:p>
            <a:pPr lvl="0"/>
            <a:endParaRPr lang="fr-FR" dirty="0" smtClean="0"/>
          </a:p>
        </p:txBody>
      </p:sp>
      <p:sp>
        <p:nvSpPr>
          <p:cNvPr id="16" name="Rectangle 15"/>
          <p:cNvSpPr/>
          <p:nvPr userDrawn="1"/>
        </p:nvSpPr>
        <p:spPr>
          <a:xfrm>
            <a:off x="-34400" y="1556792"/>
            <a:ext cx="9212797" cy="83256"/>
          </a:xfrm>
          <a:prstGeom prst="rect">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60000"/>
                  <a:lumOff val="40000"/>
                </a:schemeClr>
              </a:solidFill>
            </a:endParaRPr>
          </a:p>
        </p:txBody>
      </p:sp>
    </p:spTree>
    <p:extLst>
      <p:ext uri="{BB962C8B-B14F-4D97-AF65-F5344CB8AC3E}">
        <p14:creationId xmlns:p14="http://schemas.microsoft.com/office/powerpoint/2010/main" val="13184088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Picture 10" descr="LOGO_ADO3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851920" y="3067"/>
            <a:ext cx="1547664" cy="154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35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31" r:id="rId4"/>
    <p:sldLayoutId id="2147483732" r:id="rId5"/>
    <p:sldLayoutId id="2147483733" r:id="rId6"/>
    <p:sldLayoutId id="2147483734" r:id="rId7"/>
    <p:sldLayoutId id="2147483735" r:id="rId8"/>
    <p:sldLayoutId id="2147483736" r:id="rId9"/>
    <p:sldLayoutId id="2147483730" r:id="rId10"/>
    <p:sldLayoutId id="2147483664"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o@neotoa.fr"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996952"/>
            <a:ext cx="7772400" cy="1296144"/>
          </a:xfrm>
        </p:spPr>
        <p:txBody>
          <a:bodyPr/>
          <a:lstStyle/>
          <a:p>
            <a:r>
              <a:rPr lang="fr-FR" sz="2400" i="1" dirty="0" smtClean="0">
                <a:effectLst>
                  <a:outerShdw blurRad="38100" dist="38100" dir="2700000" algn="tl">
                    <a:srgbClr val="000000">
                      <a:alpha val="43137"/>
                    </a:srgbClr>
                  </a:outerShdw>
                </a:effectLst>
              </a:rPr>
              <a:t/>
            </a:r>
            <a:br>
              <a:rPr lang="fr-FR" sz="2400" i="1" dirty="0" smtClean="0">
                <a:effectLst>
                  <a:outerShdw blurRad="38100" dist="38100" dir="2700000" algn="tl">
                    <a:srgbClr val="000000">
                      <a:alpha val="43137"/>
                    </a:srgbClr>
                  </a:outerShdw>
                </a:effectLst>
              </a:rPr>
            </a:br>
            <a:r>
              <a:rPr lang="fr-FR" sz="2400" i="1" dirty="0" smtClean="0">
                <a:effectLst>
                  <a:outerShdw blurRad="38100" dist="38100" dir="2700000" algn="tl">
                    <a:srgbClr val="000000">
                      <a:alpha val="43137"/>
                    </a:srgbClr>
                  </a:outerShdw>
                </a:effectLst>
              </a:rPr>
              <a:t>Appel à projets national pour 10 000 logements accompagnés</a:t>
            </a:r>
            <a:br>
              <a:rPr lang="fr-FR" sz="2400" i="1" dirty="0" smtClean="0">
                <a:effectLst>
                  <a:outerShdw blurRad="38100" dist="38100" dir="2700000" algn="tl">
                    <a:srgbClr val="000000">
                      <a:alpha val="43137"/>
                    </a:srgbClr>
                  </a:outerShdw>
                </a:effectLst>
              </a:rPr>
            </a:br>
            <a:r>
              <a:rPr lang="fr-FR" sz="2400" i="1" dirty="0">
                <a:effectLst>
                  <a:outerShdw blurRad="38100" dist="38100" dir="2700000" algn="tl">
                    <a:srgbClr val="000000">
                      <a:alpha val="43137"/>
                    </a:srgbClr>
                  </a:outerShdw>
                </a:effectLst>
              </a:rPr>
              <a:t/>
            </a:r>
            <a:br>
              <a:rPr lang="fr-FR" sz="2400" i="1" dirty="0">
                <a:effectLst>
                  <a:outerShdw blurRad="38100" dist="38100" dir="2700000" algn="tl">
                    <a:srgbClr val="000000">
                      <a:alpha val="43137"/>
                    </a:srgbClr>
                  </a:outerShdw>
                </a:effectLst>
              </a:rPr>
            </a:br>
            <a:r>
              <a:rPr lang="fr-FR" sz="2800" b="1" i="1" dirty="0" smtClean="0">
                <a:effectLst>
                  <a:outerShdw blurRad="38100" dist="38100" dir="2700000" algn="tl">
                    <a:srgbClr val="000000">
                      <a:alpha val="43137"/>
                    </a:srgbClr>
                  </a:outerShdw>
                </a:effectLst>
              </a:rPr>
              <a:t>« 300 logements accompagnés </a:t>
            </a:r>
            <a:br>
              <a:rPr lang="fr-FR" sz="2800" b="1" i="1" dirty="0" smtClean="0">
                <a:effectLst>
                  <a:outerShdw blurRad="38100" dist="38100" dir="2700000" algn="tl">
                    <a:srgbClr val="000000">
                      <a:alpha val="43137"/>
                    </a:srgbClr>
                  </a:outerShdw>
                </a:effectLst>
              </a:rPr>
            </a:br>
            <a:r>
              <a:rPr lang="fr-FR" sz="2800" b="1" i="1" dirty="0" smtClean="0">
                <a:effectLst>
                  <a:outerShdw blurRad="38100" dist="38100" dir="2700000" algn="tl">
                    <a:srgbClr val="000000">
                      <a:alpha val="43137"/>
                    </a:srgbClr>
                  </a:outerShdw>
                </a:effectLst>
              </a:rPr>
              <a:t>en Ille et Vilaine »</a:t>
            </a:r>
            <a:endParaRPr lang="fr-FR" sz="2800" b="1" dirty="0">
              <a:solidFill>
                <a:srgbClr val="C9D200"/>
              </a:solidFill>
            </a:endParaRPr>
          </a:p>
        </p:txBody>
      </p:sp>
    </p:spTree>
    <p:extLst>
      <p:ext uri="{BB962C8B-B14F-4D97-AF65-F5344CB8AC3E}">
        <p14:creationId xmlns:p14="http://schemas.microsoft.com/office/powerpoint/2010/main" val="71964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5"/>
          </p:nvPr>
        </p:nvSpPr>
        <p:spPr>
          <a:xfrm>
            <a:off x="1467" y="1628800"/>
            <a:ext cx="9144000" cy="4320480"/>
          </a:xfrm>
        </p:spPr>
        <p:txBody>
          <a:bodyPr/>
          <a:lstStyle/>
          <a:p>
            <a:pPr marL="0" indent="0">
              <a:spcBef>
                <a:spcPts val="0"/>
              </a:spcBef>
              <a:buNone/>
            </a:pPr>
            <a:r>
              <a:rPr lang="fr-FR" sz="1600" dirty="0" smtClean="0"/>
              <a:t>Hors Rennes Métropole, le </a:t>
            </a:r>
            <a:r>
              <a:rPr lang="fr-FR" sz="1600" dirty="0"/>
              <a:t>GIE Solive </a:t>
            </a:r>
            <a:r>
              <a:rPr lang="fr-FR" sz="1600" dirty="0" smtClean="0"/>
              <a:t>pourrait se donner pour rôle de mandater </a:t>
            </a:r>
            <a:r>
              <a:rPr lang="fr-FR" sz="1600" dirty="0"/>
              <a:t>un bailleur dont la mission </a:t>
            </a:r>
            <a:r>
              <a:rPr lang="fr-FR" sz="1600" dirty="0" smtClean="0"/>
              <a:t>serait </a:t>
            </a:r>
            <a:r>
              <a:rPr lang="fr-FR" sz="1600" dirty="0"/>
              <a:t>la recherche du logement </a:t>
            </a:r>
            <a:r>
              <a:rPr lang="fr-FR" sz="1600" dirty="0" smtClean="0"/>
              <a:t>approprié (production </a:t>
            </a:r>
            <a:r>
              <a:rPr lang="fr-FR" sz="1600" dirty="0"/>
              <a:t>de logement ou </a:t>
            </a:r>
            <a:r>
              <a:rPr lang="fr-FR" sz="1600" dirty="0" smtClean="0"/>
              <a:t>mobilisation </a:t>
            </a:r>
            <a:r>
              <a:rPr lang="fr-FR" sz="1600" dirty="0"/>
              <a:t>de </a:t>
            </a:r>
            <a:r>
              <a:rPr lang="fr-FR" sz="1600" dirty="0" smtClean="0"/>
              <a:t>logements existants, </a:t>
            </a:r>
            <a:r>
              <a:rPr lang="fr-FR" sz="1600" dirty="0" err="1" smtClean="0"/>
              <a:t>délabellisation</a:t>
            </a:r>
            <a:r>
              <a:rPr lang="fr-FR" sz="1600" dirty="0"/>
              <a:t> </a:t>
            </a:r>
            <a:r>
              <a:rPr lang="fr-FR" sz="1600" dirty="0" smtClean="0"/>
              <a:t>en PLAI) </a:t>
            </a:r>
            <a:r>
              <a:rPr lang="fr-FR" sz="1600" dirty="0"/>
              <a:t>et l’accompagnement </a:t>
            </a:r>
            <a:r>
              <a:rPr lang="fr-FR" sz="1600" dirty="0" smtClean="0"/>
              <a:t>social avec </a:t>
            </a:r>
            <a:r>
              <a:rPr lang="fr-FR" sz="1600" dirty="0"/>
              <a:t>un partenaire </a:t>
            </a:r>
            <a:r>
              <a:rPr lang="fr-FR" sz="1600" dirty="0" smtClean="0"/>
              <a:t>privilégié localement. </a:t>
            </a:r>
          </a:p>
          <a:p>
            <a:pPr marL="0" indent="0">
              <a:spcBef>
                <a:spcPts val="0"/>
              </a:spcBef>
              <a:buNone/>
            </a:pPr>
            <a:r>
              <a:rPr lang="fr-FR" sz="1600" dirty="0" smtClean="0"/>
              <a:t>Sur le territoire de Rennes Métropole, une coordination avec la CLH  est à construire.</a:t>
            </a:r>
          </a:p>
          <a:p>
            <a:pPr marL="0" indent="0">
              <a:spcBef>
                <a:spcPts val="0"/>
              </a:spcBef>
              <a:buNone/>
            </a:pPr>
            <a:endParaRPr lang="fr-FR" sz="1600" dirty="0"/>
          </a:p>
          <a:p>
            <a:pPr marL="0" indent="0">
              <a:spcBef>
                <a:spcPts val="0"/>
              </a:spcBef>
              <a:buNone/>
            </a:pPr>
            <a:endParaRPr lang="fr-FR" sz="1200" dirty="0" smtClean="0"/>
          </a:p>
          <a:p>
            <a:pPr marL="0" indent="0">
              <a:spcBef>
                <a:spcPts val="0"/>
              </a:spcBef>
              <a:buNone/>
            </a:pPr>
            <a:endParaRPr lang="fr-FR" sz="1200" dirty="0" smtClean="0"/>
          </a:p>
          <a:p>
            <a:pPr marL="0" fontAlgn="t">
              <a:spcBef>
                <a:spcPts val="0"/>
              </a:spcBef>
            </a:pPr>
            <a:endParaRPr lang="fr-FR" dirty="0">
              <a:latin typeface="Arial"/>
            </a:endParaRPr>
          </a:p>
          <a:p>
            <a:pPr marL="0" algn="ctr" fontAlgn="t">
              <a:spcBef>
                <a:spcPts val="0"/>
              </a:spcBef>
            </a:pPr>
            <a:r>
              <a:rPr lang="fr-FR" sz="1100" b="1" dirty="0">
                <a:solidFill>
                  <a:srgbClr val="FFFFFF"/>
                </a:solidFill>
              </a:rPr>
              <a:t>Logements </a:t>
            </a:r>
            <a:r>
              <a:rPr lang="fr-FR" sz="1050" b="1" dirty="0">
                <a:solidFill>
                  <a:srgbClr val="FFFFFF"/>
                </a:solidFill>
              </a:rPr>
              <a:t>accompagnés</a:t>
            </a:r>
            <a:endParaRPr lang="fr-FR" dirty="0">
              <a:latin typeface="Arial"/>
            </a:endParaRPr>
          </a:p>
          <a:p>
            <a:pPr marL="0" algn="ctr" fontAlgn="t">
              <a:spcBef>
                <a:spcPts val="0"/>
              </a:spcBef>
            </a:pPr>
            <a:r>
              <a:rPr lang="fr-FR" sz="1050" b="1" dirty="0">
                <a:solidFill>
                  <a:srgbClr val="FFFFFF"/>
                </a:solidFill>
              </a:rPr>
              <a:t>Opérateur</a:t>
            </a:r>
            <a:endParaRPr lang="fr-FR" dirty="0">
              <a:latin typeface="Arial"/>
            </a:endParaRPr>
          </a:p>
          <a:p>
            <a:pPr>
              <a:buNone/>
            </a:pPr>
            <a:endParaRPr lang="fr-FR" sz="1200" dirty="0"/>
          </a:p>
          <a:p>
            <a:endParaRPr lang="fr-FR" sz="1600" dirty="0"/>
          </a:p>
        </p:txBody>
      </p:sp>
      <p:sp>
        <p:nvSpPr>
          <p:cNvPr id="6" name="Espace réservé du texte 1"/>
          <p:cNvSpPr txBox="1">
            <a:spLocks/>
          </p:cNvSpPr>
          <p:nvPr/>
        </p:nvSpPr>
        <p:spPr>
          <a:xfrm>
            <a:off x="0" y="0"/>
            <a:ext cx="3851920" cy="580062"/>
          </a:xfrm>
          <a:prstGeom prst="rect">
            <a:avLst/>
          </a:prstGeom>
        </p:spPr>
        <p:txBody>
          <a:bodyPr/>
          <a:lstStyle>
            <a:lvl1pPr marL="0" indent="0" algn="ctr" defTabSz="914400" rtl="0" eaLnBrk="1" latinLnBrk="0" hangingPunct="1">
              <a:spcBef>
                <a:spcPct val="20000"/>
              </a:spcBef>
              <a:buFont typeface="Arial" pitchFamily="34" charset="0"/>
              <a:buNone/>
              <a:defRPr lang="fr-FR" sz="3600" b="1"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smtClean="0"/>
              <a:t>Sous-Projet N°1 : </a:t>
            </a:r>
            <a:r>
              <a:rPr lang="fr-FR" sz="2000" dirty="0"/>
              <a:t>Amplifier la solution du </a:t>
            </a:r>
            <a:r>
              <a:rPr lang="fr-FR" sz="2000" dirty="0" smtClean="0"/>
              <a:t>Logement </a:t>
            </a:r>
            <a:r>
              <a:rPr lang="fr-FR" sz="2000" dirty="0"/>
              <a:t>A</a:t>
            </a:r>
            <a:r>
              <a:rPr lang="fr-FR" sz="2000" dirty="0" smtClean="0"/>
              <a:t>dapté </a:t>
            </a:r>
            <a:r>
              <a:rPr lang="fr-FR" sz="2000" dirty="0"/>
              <a:t>A</a:t>
            </a:r>
            <a:r>
              <a:rPr lang="fr-FR" sz="2000" dirty="0" smtClean="0"/>
              <a:t>ccompagné</a:t>
            </a:r>
            <a:endParaRPr lang="fr-FR" sz="2000" dirty="0"/>
          </a:p>
          <a:p>
            <a:endParaRPr lang="fr-FR" sz="1600" dirty="0"/>
          </a:p>
        </p:txBody>
      </p:sp>
      <p:sp>
        <p:nvSpPr>
          <p:cNvPr id="7" name="ZoneTexte 6"/>
          <p:cNvSpPr txBox="1"/>
          <p:nvPr/>
        </p:nvSpPr>
        <p:spPr>
          <a:xfrm>
            <a:off x="5436096" y="260648"/>
            <a:ext cx="3707904" cy="923330"/>
          </a:xfrm>
          <a:prstGeom prst="rect">
            <a:avLst/>
          </a:prstGeom>
          <a:noFill/>
        </p:spPr>
        <p:txBody>
          <a:bodyPr wrap="square" rtlCol="0">
            <a:spAutoFit/>
          </a:bodyPr>
          <a:lstStyle/>
          <a:p>
            <a:pPr algn="ctr"/>
            <a:r>
              <a:rPr lang="fr-FR" b="1" dirty="0" smtClean="0"/>
              <a:t>Volet 3 : offre de logements mobilisées et organisation des parcours</a:t>
            </a:r>
            <a:endParaRPr lang="fr-FR" b="1" dirty="0"/>
          </a:p>
        </p:txBody>
      </p:sp>
      <p:sp>
        <p:nvSpPr>
          <p:cNvPr id="2" name="Espace réservé du numéro de diapositive 1"/>
          <p:cNvSpPr>
            <a:spLocks noGrp="1"/>
          </p:cNvSpPr>
          <p:nvPr>
            <p:ph type="sldNum" sz="quarter" idx="12"/>
          </p:nvPr>
        </p:nvSpPr>
        <p:spPr/>
        <p:txBody>
          <a:bodyPr/>
          <a:lstStyle/>
          <a:p>
            <a:fld id="{BF04BB22-2AB2-42CB-A0B2-689284E73A15}" type="slidenum">
              <a:rPr lang="fr-FR" smtClean="0"/>
              <a:t>10</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810829168"/>
              </p:ext>
            </p:extLst>
          </p:nvPr>
        </p:nvGraphicFramePr>
        <p:xfrm>
          <a:off x="-1" y="2780928"/>
          <a:ext cx="9144000" cy="3581400"/>
        </p:xfrm>
        <a:graphic>
          <a:graphicData uri="http://schemas.openxmlformats.org/drawingml/2006/table">
            <a:tbl>
              <a:tblPr firstRow="1" bandRow="1">
                <a:tableStyleId>{5C22544A-7EE6-4342-B048-85BDC9FD1C3A}</a:tableStyleId>
              </a:tblPr>
              <a:tblGrid>
                <a:gridCol w="2286000"/>
                <a:gridCol w="2286000"/>
                <a:gridCol w="2286000"/>
                <a:gridCol w="2286000"/>
              </a:tblGrid>
              <a:tr h="370840">
                <a:tc>
                  <a:txBody>
                    <a:bodyPr/>
                    <a:lstStyle/>
                    <a:p>
                      <a:pPr algn="ctr"/>
                      <a:endParaRPr lang="fr-FR" dirty="0"/>
                    </a:p>
                  </a:txBody>
                  <a:tcPr/>
                </a:tc>
                <a:tc>
                  <a:txBody>
                    <a:bodyPr/>
                    <a:lstStyle/>
                    <a:p>
                      <a:pPr algn="ctr"/>
                      <a:r>
                        <a:rPr lang="fr-FR" dirty="0" err="1" smtClean="0"/>
                        <a:t>Logts</a:t>
                      </a:r>
                      <a:r>
                        <a:rPr lang="fr-FR" dirty="0" smtClean="0"/>
                        <a:t> accompagnés</a:t>
                      </a:r>
                      <a:endParaRPr lang="fr-FR" dirty="0"/>
                    </a:p>
                  </a:txBody>
                  <a:tcPr/>
                </a:tc>
                <a:tc>
                  <a:txBody>
                    <a:bodyPr/>
                    <a:lstStyle/>
                    <a:p>
                      <a:pPr algn="ctr"/>
                      <a:r>
                        <a:rPr lang="fr-FR" dirty="0" smtClean="0"/>
                        <a:t>Emploi</a:t>
                      </a:r>
                      <a:endParaRPr lang="fr-FR" dirty="0"/>
                    </a:p>
                  </a:txBody>
                  <a:tcPr/>
                </a:tc>
                <a:tc>
                  <a:txBody>
                    <a:bodyPr/>
                    <a:lstStyle/>
                    <a:p>
                      <a:pPr algn="ctr"/>
                      <a:r>
                        <a:rPr lang="fr-FR" dirty="0" smtClean="0"/>
                        <a:t>Partenaires en charge de</a:t>
                      </a:r>
                      <a:r>
                        <a:rPr lang="fr-FR" baseline="0" dirty="0" smtClean="0"/>
                        <a:t> l’accompagnent</a:t>
                      </a:r>
                      <a:endParaRPr lang="fr-FR" dirty="0"/>
                    </a:p>
                  </a:txBody>
                  <a:tcPr/>
                </a:tc>
              </a:tr>
              <a:tr h="370840">
                <a:tc>
                  <a:txBody>
                    <a:bodyPr/>
                    <a:lstStyle/>
                    <a:p>
                      <a:r>
                        <a:rPr lang="fr-FR" sz="1200" dirty="0" smtClean="0"/>
                        <a:t>Rennes</a:t>
                      </a:r>
                      <a:r>
                        <a:rPr lang="fr-FR" sz="1200" baseline="0" dirty="0" smtClean="0"/>
                        <a:t> Métropole</a:t>
                      </a:r>
                      <a:endParaRPr lang="fr-FR" sz="1200" dirty="0"/>
                    </a:p>
                  </a:txBody>
                  <a:tcPr/>
                </a:tc>
                <a:tc>
                  <a:txBody>
                    <a:bodyPr/>
                    <a:lstStyle/>
                    <a:p>
                      <a:pPr algn="ctr"/>
                      <a:r>
                        <a:rPr lang="fr-FR" sz="1200" dirty="0" smtClean="0"/>
                        <a:t>10 mesures </a:t>
                      </a:r>
                      <a:endParaRPr lang="fr-FR"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latin typeface="+mn-lt"/>
                          <a:ea typeface="+mn-ea"/>
                          <a:cs typeface="+mn-cs"/>
                        </a:rPr>
                        <a:t>0,25 ETP</a:t>
                      </a:r>
                    </a:p>
                  </a:txBody>
                  <a:tcPr/>
                </a:tc>
                <a:tc>
                  <a:txBody>
                    <a:bodyPr/>
                    <a:lstStyle/>
                    <a:p>
                      <a:pPr algn="ctr"/>
                      <a:r>
                        <a:rPr lang="fr-FR" sz="1200" dirty="0" smtClean="0"/>
                        <a:t>ALFADI </a:t>
                      </a:r>
                      <a:endParaRPr lang="fr-FR" sz="1200" dirty="0"/>
                    </a:p>
                  </a:txBody>
                  <a:tcPr/>
                </a:tc>
              </a:tr>
              <a:tr h="370840">
                <a:tc>
                  <a:txBody>
                    <a:bodyPr/>
                    <a:lstStyle/>
                    <a:p>
                      <a:r>
                        <a:rPr lang="fr-FR" sz="1200" dirty="0" smtClean="0"/>
                        <a:t>Pays de Vitré</a:t>
                      </a:r>
                      <a:r>
                        <a:rPr lang="fr-FR" sz="1200" baseline="0" dirty="0" smtClean="0"/>
                        <a:t> , de Liffré  et pays de Chateaugiron</a:t>
                      </a:r>
                      <a:endParaRPr lang="fr-FR"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latin typeface="+mn-lt"/>
                          <a:ea typeface="+mn-ea"/>
                          <a:cs typeface="+mn-cs"/>
                        </a:rPr>
                        <a:t>10 mesures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latin typeface="+mn-lt"/>
                          <a:ea typeface="+mn-ea"/>
                          <a:cs typeface="+mn-cs"/>
                        </a:rPr>
                        <a:t>0,25 ETP</a:t>
                      </a:r>
                    </a:p>
                  </a:txBody>
                  <a:tcPr/>
                </a:tc>
                <a:tc>
                  <a:txBody>
                    <a:bodyPr/>
                    <a:lstStyle/>
                    <a:p>
                      <a:pPr algn="ctr"/>
                      <a:r>
                        <a:rPr lang="fr-FR" sz="1200" dirty="0" smtClean="0"/>
                        <a:t>AIS 35</a:t>
                      </a:r>
                      <a:endParaRPr lang="fr-FR" sz="1200" dirty="0"/>
                    </a:p>
                  </a:txBody>
                  <a:tcPr/>
                </a:tc>
              </a:tr>
              <a:tr h="370840">
                <a:tc>
                  <a:txBody>
                    <a:bodyPr/>
                    <a:lstStyle/>
                    <a:p>
                      <a:r>
                        <a:rPr lang="fr-FR" sz="1200" dirty="0" smtClean="0"/>
                        <a:t>Pays de Brocéliande et Pays de Vallons de Vilaine</a:t>
                      </a:r>
                      <a:endParaRPr lang="fr-FR"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10 mesures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latin typeface="+mn-lt"/>
                          <a:ea typeface="+mn-ea"/>
                          <a:cs typeface="+mn-cs"/>
                        </a:rPr>
                        <a:t>0,25 ETP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AIS 35</a:t>
                      </a:r>
                    </a:p>
                  </a:txBody>
                  <a:tcPr/>
                </a:tc>
              </a:tr>
              <a:tr h="370840">
                <a:tc>
                  <a:txBody>
                    <a:bodyPr/>
                    <a:lstStyle/>
                    <a:p>
                      <a:r>
                        <a:rPr lang="fr-FR" sz="1200" dirty="0" smtClean="0"/>
                        <a:t>Pays de Redon et Vilaine</a:t>
                      </a:r>
                      <a:endParaRPr lang="fr-FR"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10 mesures</a:t>
                      </a:r>
                    </a:p>
                  </a:txBody>
                  <a:tcPr/>
                </a:tc>
                <a:tc>
                  <a:txBody>
                    <a:bodyPr/>
                    <a:lstStyle/>
                    <a:p>
                      <a:pPr marL="0" indent="0" algn="ctr">
                        <a:buFont typeface="Arial" pitchFamily="34" charset="0"/>
                        <a:buNone/>
                      </a:pPr>
                      <a:r>
                        <a:rPr lang="fr-FR" sz="1200" kern="1200" smtClean="0">
                          <a:solidFill>
                            <a:schemeClr val="dk1"/>
                          </a:solidFill>
                          <a:latin typeface="+mn-lt"/>
                          <a:ea typeface="+mn-ea"/>
                          <a:cs typeface="+mn-cs"/>
                        </a:rPr>
                        <a:t>0,25 ETP</a:t>
                      </a:r>
                      <a:endParaRPr lang="fr-FR" sz="12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AIS 35</a:t>
                      </a:r>
                    </a:p>
                  </a:txBody>
                  <a:tcPr/>
                </a:tc>
              </a:tr>
              <a:tr h="370840">
                <a:tc>
                  <a:txBody>
                    <a:bodyPr/>
                    <a:lstStyle/>
                    <a:p>
                      <a:r>
                        <a:rPr lang="fr-FR" sz="1200" dirty="0" smtClean="0"/>
                        <a:t>Pays de Fougères et Pays</a:t>
                      </a:r>
                      <a:r>
                        <a:rPr lang="fr-FR" sz="1200" baseline="0" dirty="0" smtClean="0"/>
                        <a:t> d’Aubigné</a:t>
                      </a:r>
                      <a:endParaRPr lang="fr-FR"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10 mesures</a:t>
                      </a:r>
                    </a:p>
                  </a:txBody>
                  <a:tcPr/>
                </a:tc>
                <a:tc>
                  <a:txBody>
                    <a:bodyPr/>
                    <a:lstStyle/>
                    <a:p>
                      <a:pPr marL="0" indent="0" algn="ctr">
                        <a:buFont typeface="Arial" pitchFamily="34" charset="0"/>
                        <a:buNone/>
                      </a:pPr>
                      <a:r>
                        <a:rPr lang="fr-FR" sz="1200" kern="1200" smtClean="0">
                          <a:solidFill>
                            <a:schemeClr val="dk1"/>
                          </a:solidFill>
                          <a:latin typeface="+mn-lt"/>
                          <a:ea typeface="+mn-ea"/>
                          <a:cs typeface="+mn-cs"/>
                        </a:rPr>
                        <a:t>0,25 ETP</a:t>
                      </a:r>
                      <a:endParaRPr lang="fr-FR" sz="1200" kern="1200" dirty="0">
                        <a:solidFill>
                          <a:schemeClr val="dk1"/>
                        </a:solidFill>
                        <a:latin typeface="+mn-lt"/>
                        <a:ea typeface="+mn-ea"/>
                        <a:cs typeface="+mn-cs"/>
                      </a:endParaRPr>
                    </a:p>
                  </a:txBody>
                  <a:tcPr/>
                </a:tc>
                <a:tc>
                  <a:txBody>
                    <a:bodyPr/>
                    <a:lstStyle/>
                    <a:p>
                      <a:pPr algn="ctr"/>
                      <a:r>
                        <a:rPr lang="fr-FR" sz="1200" dirty="0" smtClean="0"/>
                        <a:t>APE2A</a:t>
                      </a:r>
                      <a:endParaRPr lang="fr-FR" sz="1200" dirty="0"/>
                    </a:p>
                  </a:txBody>
                  <a:tcPr/>
                </a:tc>
              </a:tr>
              <a:tr h="370840">
                <a:tc>
                  <a:txBody>
                    <a:bodyPr/>
                    <a:lstStyle/>
                    <a:p>
                      <a:r>
                        <a:rPr lang="fr-FR" sz="1200" dirty="0" smtClean="0"/>
                        <a:t>Pays de Saint Malo et CC du Val d’Ille</a:t>
                      </a:r>
                      <a:endParaRPr lang="fr-FR"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10 mesures</a:t>
                      </a:r>
                    </a:p>
                  </a:txBody>
                  <a:tcPr/>
                </a:tc>
                <a:tc>
                  <a:txBody>
                    <a:bodyPr/>
                    <a:lstStyle/>
                    <a:p>
                      <a:pPr marL="0" indent="0" algn="ctr">
                        <a:buFont typeface="Arial" pitchFamily="34" charset="0"/>
                        <a:buNone/>
                      </a:pPr>
                      <a:r>
                        <a:rPr lang="fr-FR" sz="1200" kern="1200" dirty="0" smtClean="0">
                          <a:solidFill>
                            <a:schemeClr val="dk1"/>
                          </a:solidFill>
                          <a:latin typeface="+mn-lt"/>
                          <a:ea typeface="+mn-ea"/>
                          <a:cs typeface="+mn-cs"/>
                        </a:rPr>
                        <a:t>0,25 ETP</a:t>
                      </a:r>
                      <a:endParaRPr lang="fr-FR" sz="1200" kern="1200" dirty="0">
                        <a:solidFill>
                          <a:schemeClr val="dk1"/>
                        </a:solidFill>
                        <a:latin typeface="+mn-lt"/>
                        <a:ea typeface="+mn-ea"/>
                        <a:cs typeface="+mn-cs"/>
                      </a:endParaRPr>
                    </a:p>
                  </a:txBody>
                  <a:tcPr/>
                </a:tc>
                <a:tc>
                  <a:txBody>
                    <a:bodyPr/>
                    <a:lstStyle/>
                    <a:p>
                      <a:pPr algn="ctr"/>
                      <a:r>
                        <a:rPr lang="fr-FR" sz="1200" dirty="0" smtClean="0"/>
                        <a:t> </a:t>
                      </a:r>
                      <a:r>
                        <a:rPr lang="fr-FR" sz="1200" dirty="0" smtClean="0"/>
                        <a:t>Le </a:t>
                      </a:r>
                      <a:r>
                        <a:rPr lang="fr-FR" sz="1200" dirty="0" err="1" smtClean="0"/>
                        <a:t>Goeland</a:t>
                      </a:r>
                      <a:endParaRPr lang="fr-FR" sz="1200" dirty="0"/>
                    </a:p>
                  </a:txBody>
                  <a:tcPr/>
                </a:tc>
              </a:tr>
              <a:tr h="370840">
                <a:tc>
                  <a:txBody>
                    <a:bodyPr/>
                    <a:lstStyle/>
                    <a:p>
                      <a:pPr algn="ctr"/>
                      <a:r>
                        <a:rPr lang="fr-FR" sz="1400" b="1" dirty="0" smtClean="0"/>
                        <a:t>TOTAL</a:t>
                      </a:r>
                      <a:endParaRPr lang="fr-FR"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t>60 mesures</a:t>
                      </a:r>
                    </a:p>
                  </a:txBody>
                  <a:tcPr/>
                </a:tc>
                <a:tc>
                  <a:txBody>
                    <a:bodyPr/>
                    <a:lstStyle/>
                    <a:p>
                      <a:pPr marL="0" indent="0" algn="ctr">
                        <a:buFont typeface="Arial" pitchFamily="34" charset="0"/>
                        <a:buNone/>
                      </a:pPr>
                      <a:r>
                        <a:rPr lang="fr-FR" sz="1400" b="1" kern="1200" dirty="0" smtClean="0">
                          <a:solidFill>
                            <a:schemeClr val="dk1"/>
                          </a:solidFill>
                          <a:latin typeface="+mn-lt"/>
                          <a:ea typeface="+mn-ea"/>
                          <a:cs typeface="+mn-cs"/>
                        </a:rPr>
                        <a:t>1,5</a:t>
                      </a:r>
                      <a:r>
                        <a:rPr lang="fr-FR" sz="1400" b="1" kern="1200" baseline="0" dirty="0" smtClean="0">
                          <a:solidFill>
                            <a:schemeClr val="dk1"/>
                          </a:solidFill>
                          <a:latin typeface="+mn-lt"/>
                          <a:ea typeface="+mn-ea"/>
                          <a:cs typeface="+mn-cs"/>
                        </a:rPr>
                        <a:t> ETP</a:t>
                      </a:r>
                      <a:endParaRPr lang="fr-FR" sz="1400" b="1" kern="1200" dirty="0">
                        <a:solidFill>
                          <a:schemeClr val="dk1"/>
                        </a:solidFill>
                        <a:latin typeface="+mn-lt"/>
                        <a:ea typeface="+mn-ea"/>
                        <a:cs typeface="+mn-cs"/>
                      </a:endParaRPr>
                    </a:p>
                  </a:txBody>
                  <a:tcPr/>
                </a:tc>
                <a:tc>
                  <a:txBody>
                    <a:bodyPr/>
                    <a:lstStyle/>
                    <a:p>
                      <a:pPr algn="ctr"/>
                      <a:endParaRPr lang="fr-FR" sz="1400" b="1" dirty="0"/>
                    </a:p>
                  </a:txBody>
                  <a:tcPr/>
                </a:tc>
              </a:tr>
            </a:tbl>
          </a:graphicData>
        </a:graphic>
      </p:graphicFrame>
    </p:spTree>
    <p:extLst>
      <p:ext uri="{BB962C8B-B14F-4D97-AF65-F5344CB8AC3E}">
        <p14:creationId xmlns:p14="http://schemas.microsoft.com/office/powerpoint/2010/main" val="2259325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724128" y="476672"/>
            <a:ext cx="3240360" cy="369332"/>
          </a:xfrm>
          <a:prstGeom prst="rect">
            <a:avLst/>
          </a:prstGeom>
          <a:noFill/>
        </p:spPr>
        <p:txBody>
          <a:bodyPr wrap="square" rtlCol="0">
            <a:spAutoFit/>
          </a:bodyPr>
          <a:lstStyle/>
          <a:p>
            <a:pPr algn="ctr"/>
            <a:r>
              <a:rPr lang="fr-FR" b="1" dirty="0"/>
              <a:t>Volet 4</a:t>
            </a:r>
            <a:r>
              <a:rPr lang="fr-FR" b="1" dirty="0" smtClean="0"/>
              <a:t> </a:t>
            </a:r>
            <a:r>
              <a:rPr lang="fr-FR" b="1" dirty="0"/>
              <a:t>: </a:t>
            </a:r>
            <a:r>
              <a:rPr lang="fr-FR" b="1" dirty="0" smtClean="0"/>
              <a:t>Partenariats financiers</a:t>
            </a:r>
            <a:endParaRPr lang="fr-FR" b="1" dirty="0"/>
          </a:p>
        </p:txBody>
      </p:sp>
      <p:sp>
        <p:nvSpPr>
          <p:cNvPr id="7" name="Espace réservé du texte 1"/>
          <p:cNvSpPr>
            <a:spLocks noGrp="1"/>
          </p:cNvSpPr>
          <p:nvPr>
            <p:ph type="body" sz="quarter" idx="14"/>
          </p:nvPr>
        </p:nvSpPr>
        <p:spPr>
          <a:xfrm>
            <a:off x="0" y="0"/>
            <a:ext cx="3851920" cy="580062"/>
          </a:xfrm>
        </p:spPr>
        <p:txBody>
          <a:bodyPr/>
          <a:lstStyle/>
          <a:p>
            <a:r>
              <a:rPr lang="fr-FR" sz="2000" dirty="0"/>
              <a:t>Sous-Projet </a:t>
            </a:r>
            <a:r>
              <a:rPr lang="fr-FR" sz="2000" dirty="0" smtClean="0"/>
              <a:t>N°1</a:t>
            </a:r>
            <a:r>
              <a:rPr lang="fr-FR" sz="2000" dirty="0"/>
              <a:t> : Amplifier la solution du logement adapté accompagné</a:t>
            </a:r>
          </a:p>
          <a:p>
            <a:endParaRPr lang="fr-FR" sz="1600" dirty="0"/>
          </a:p>
        </p:txBody>
      </p:sp>
      <p:sp>
        <p:nvSpPr>
          <p:cNvPr id="2" name="Espace réservé du numéro de diapositive 1"/>
          <p:cNvSpPr>
            <a:spLocks noGrp="1"/>
          </p:cNvSpPr>
          <p:nvPr>
            <p:ph type="sldNum" sz="quarter" idx="12"/>
          </p:nvPr>
        </p:nvSpPr>
        <p:spPr/>
        <p:txBody>
          <a:bodyPr/>
          <a:lstStyle/>
          <a:p>
            <a:fld id="{BF04BB22-2AB2-42CB-A0B2-689284E73A15}" type="slidenum">
              <a:rPr lang="fr-FR" smtClean="0"/>
              <a:t>11</a:t>
            </a:fld>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2063965937"/>
              </p:ext>
            </p:extLst>
          </p:nvPr>
        </p:nvGraphicFramePr>
        <p:xfrm>
          <a:off x="2" y="1634494"/>
          <a:ext cx="9143998" cy="1650490"/>
        </p:xfrm>
        <a:graphic>
          <a:graphicData uri="http://schemas.openxmlformats.org/drawingml/2006/table">
            <a:tbl>
              <a:tblPr firstRow="1" bandRow="1">
                <a:tableStyleId>{5C22544A-7EE6-4342-B048-85BDC9FD1C3A}</a:tableStyleId>
              </a:tblPr>
              <a:tblGrid>
                <a:gridCol w="1119968"/>
                <a:gridCol w="908429"/>
                <a:gridCol w="726743"/>
                <a:gridCol w="880755"/>
                <a:gridCol w="648072"/>
                <a:gridCol w="720080"/>
                <a:gridCol w="792088"/>
                <a:gridCol w="1008112"/>
                <a:gridCol w="2339751"/>
              </a:tblGrid>
              <a:tr h="749100">
                <a:tc>
                  <a:txBody>
                    <a:bodyPr/>
                    <a:lstStyle/>
                    <a:p>
                      <a:endParaRPr lang="fr-FR" sz="1200" dirty="0"/>
                    </a:p>
                  </a:txBody>
                  <a:tcPr/>
                </a:tc>
                <a:tc>
                  <a:txBody>
                    <a:bodyPr/>
                    <a:lstStyle/>
                    <a:p>
                      <a:pPr algn="ctr"/>
                      <a:r>
                        <a:rPr lang="fr-FR" sz="1000" dirty="0" smtClean="0"/>
                        <a:t>Logements accompagnés</a:t>
                      </a:r>
                    </a:p>
                  </a:txBody>
                  <a:tcPr/>
                </a:tc>
                <a:tc>
                  <a:txBody>
                    <a:bodyPr/>
                    <a:lstStyle/>
                    <a:p>
                      <a:pPr algn="ctr"/>
                      <a:r>
                        <a:rPr lang="fr-FR" sz="1000" dirty="0" smtClean="0"/>
                        <a:t>Coût accompagnement par le GIE (*)</a:t>
                      </a:r>
                      <a:endParaRPr lang="fr-FR" sz="1000" dirty="0"/>
                    </a:p>
                  </a:txBody>
                  <a:tcPr/>
                </a:tc>
                <a:tc>
                  <a:txBody>
                    <a:bodyPr/>
                    <a:lstStyle/>
                    <a:p>
                      <a:pPr algn="ctr"/>
                      <a:r>
                        <a:rPr lang="fr-FR" sz="1000" dirty="0" smtClean="0"/>
                        <a:t>Coût </a:t>
                      </a:r>
                    </a:p>
                    <a:p>
                      <a:pPr algn="ctr"/>
                      <a:r>
                        <a:rPr lang="fr-FR" sz="1000" dirty="0" smtClean="0"/>
                        <a:t>Accompagnement</a:t>
                      </a:r>
                    </a:p>
                    <a:p>
                      <a:pPr algn="ctr"/>
                      <a:r>
                        <a:rPr lang="fr-FR" sz="1000" dirty="0" smtClean="0"/>
                        <a:t>Par une structure associative</a:t>
                      </a:r>
                      <a:endParaRPr lang="fr-FR" sz="1000" dirty="0"/>
                    </a:p>
                  </a:txBody>
                  <a:tcPr/>
                </a:tc>
                <a:tc>
                  <a:txBody>
                    <a:bodyPr/>
                    <a:lstStyle/>
                    <a:p>
                      <a:pPr algn="ctr"/>
                      <a:r>
                        <a:rPr lang="fr-FR" sz="1000" dirty="0" smtClean="0"/>
                        <a:t>Cout des déplacements</a:t>
                      </a:r>
                      <a:endParaRPr lang="fr-FR" sz="1000" dirty="0"/>
                    </a:p>
                  </a:txBody>
                  <a:tcPr/>
                </a:tc>
                <a:tc>
                  <a:txBody>
                    <a:bodyPr/>
                    <a:lstStyle/>
                    <a:p>
                      <a:pPr algn="ctr"/>
                      <a:r>
                        <a:rPr lang="fr-FR" sz="1000" dirty="0" smtClean="0"/>
                        <a:t>Provision pour risques locatifs</a:t>
                      </a:r>
                      <a:endParaRPr lang="fr-FR" sz="1000" dirty="0"/>
                    </a:p>
                  </a:txBody>
                  <a:tcPr/>
                </a:tc>
                <a:tc>
                  <a:txBody>
                    <a:bodyPr/>
                    <a:lstStyle/>
                    <a:p>
                      <a:pPr algn="ctr"/>
                      <a:r>
                        <a:rPr lang="fr-FR" sz="1000" dirty="0" smtClean="0"/>
                        <a:t>Total des charges</a:t>
                      </a:r>
                      <a:endParaRPr lang="fr-FR" sz="1000" dirty="0"/>
                    </a:p>
                  </a:txBody>
                  <a:tcPr/>
                </a:tc>
                <a:tc>
                  <a:txBody>
                    <a:bodyPr/>
                    <a:lstStyle/>
                    <a:p>
                      <a:pPr algn="ctr"/>
                      <a:r>
                        <a:rPr lang="fr-FR" sz="1000" dirty="0" smtClean="0"/>
                        <a:t>Ressources dont financement Appel à projet (30%)</a:t>
                      </a:r>
                      <a:endParaRPr lang="fr-FR" sz="1000" dirty="0"/>
                    </a:p>
                  </a:txBody>
                  <a:tcPr/>
                </a:tc>
                <a:tc>
                  <a:txBody>
                    <a:bodyPr/>
                    <a:lstStyle/>
                    <a:p>
                      <a:pPr algn="ctr"/>
                      <a:r>
                        <a:rPr lang="fr-FR" sz="1000" dirty="0" smtClean="0"/>
                        <a:t>Solde restant à financer</a:t>
                      </a:r>
                      <a:endParaRPr lang="fr-FR" sz="1000" dirty="0"/>
                    </a:p>
                  </a:txBody>
                  <a:tcPr/>
                </a:tc>
              </a:tr>
              <a:tr h="370330">
                <a:tc>
                  <a:txBody>
                    <a:bodyPr/>
                    <a:lstStyle/>
                    <a:p>
                      <a:endParaRPr lang="fr-FR" sz="12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i="1" kern="1200" dirty="0" smtClean="0">
                        <a:solidFill>
                          <a:schemeClr val="dk1"/>
                        </a:solidFill>
                        <a:latin typeface="+mn-lt"/>
                        <a:ea typeface="+mn-ea"/>
                        <a:cs typeface="+mn-cs"/>
                      </a:endParaRPr>
                    </a:p>
                  </a:txBody>
                  <a:tcPr/>
                </a:tc>
                <a:tc>
                  <a:txBody>
                    <a:bodyPr/>
                    <a:lstStyle/>
                    <a:p>
                      <a:pPr algn="ctr" rtl="0" fontAlgn="ctr"/>
                      <a:r>
                        <a:rPr lang="fr-FR" sz="1200" b="1" i="1" u="none" strike="noStrike">
                          <a:solidFill>
                            <a:srgbClr val="140F11"/>
                          </a:solidFill>
                          <a:effectLst/>
                          <a:latin typeface="Calibri"/>
                        </a:rPr>
                        <a:t>300 €</a:t>
                      </a:r>
                    </a:p>
                  </a:txBody>
                  <a:tcPr marL="9525" marR="9525" marT="9525" marB="0" anchor="ctr"/>
                </a:tc>
                <a:tc>
                  <a:txBody>
                    <a:bodyPr/>
                    <a:lstStyle/>
                    <a:p>
                      <a:pPr algn="ctr" rtl="0" fontAlgn="ctr"/>
                      <a:r>
                        <a:rPr lang="fr-FR" sz="1200" b="1" i="1" u="none" strike="noStrike">
                          <a:solidFill>
                            <a:srgbClr val="140F11"/>
                          </a:solidFill>
                          <a:effectLst/>
                          <a:latin typeface="Calibri"/>
                        </a:rPr>
                        <a:t>1 500 €</a:t>
                      </a:r>
                    </a:p>
                  </a:txBody>
                  <a:tcPr marL="9525" marR="9525" marT="9525" marB="0" anchor="ctr"/>
                </a:tc>
                <a:tc>
                  <a:txBody>
                    <a:bodyPr/>
                    <a:lstStyle/>
                    <a:p>
                      <a:pPr algn="ctr" rtl="0" fontAlgn="ctr"/>
                      <a:r>
                        <a:rPr lang="fr-FR" sz="1200" b="1" i="1" u="none" strike="noStrike">
                          <a:solidFill>
                            <a:srgbClr val="140F11"/>
                          </a:solidFill>
                          <a:effectLst/>
                          <a:latin typeface="Calibri"/>
                        </a:rPr>
                        <a:t>150 €</a:t>
                      </a:r>
                    </a:p>
                  </a:txBody>
                  <a:tcPr marL="9525" marR="9525" marT="9525" marB="0" anchor="ctr"/>
                </a:tc>
                <a:tc>
                  <a:txBody>
                    <a:bodyPr/>
                    <a:lstStyle/>
                    <a:p>
                      <a:pPr algn="ctr" rtl="0" fontAlgn="ctr"/>
                      <a:r>
                        <a:rPr lang="fr-FR" sz="1200" b="1" i="1" u="none" strike="noStrike">
                          <a:solidFill>
                            <a:srgbClr val="140F11"/>
                          </a:solidFill>
                          <a:effectLst/>
                          <a:latin typeface="Calibri"/>
                        </a:rPr>
                        <a:t>800 €</a:t>
                      </a:r>
                    </a:p>
                  </a:txBody>
                  <a:tcPr marL="9525" marR="9525" marT="9525" marB="0" anchor="ctr"/>
                </a:tc>
                <a:tc>
                  <a:txBody>
                    <a:bodyPr/>
                    <a:lstStyle/>
                    <a:p>
                      <a:pPr algn="ctr" rtl="0" fontAlgn="ctr"/>
                      <a:r>
                        <a:rPr lang="fr-FR" sz="1200" b="1" i="1" u="none" strike="noStrike">
                          <a:solidFill>
                            <a:srgbClr val="140F11"/>
                          </a:solidFill>
                          <a:effectLst/>
                          <a:latin typeface="Calibri"/>
                        </a:rPr>
                        <a:t>2 750 €</a:t>
                      </a:r>
                    </a:p>
                  </a:txBody>
                  <a:tcPr marL="9525" marR="9525" marT="9525" marB="0" anchor="ctr"/>
                </a:tc>
                <a:tc>
                  <a:txBody>
                    <a:bodyPr/>
                    <a:lstStyle/>
                    <a:p>
                      <a:pPr algn="ctr" rtl="0" fontAlgn="ctr"/>
                      <a:r>
                        <a:rPr lang="fr-FR" sz="1200" b="1" i="0" u="none" strike="noStrike">
                          <a:solidFill>
                            <a:srgbClr val="140F11"/>
                          </a:solidFill>
                          <a:effectLst/>
                          <a:latin typeface="Calibri"/>
                        </a:rPr>
                        <a:t>825 €</a:t>
                      </a:r>
                    </a:p>
                  </a:txBody>
                  <a:tcPr marL="9525" marR="9525" marT="9525" marB="0" anchor="ctr"/>
                </a:tc>
                <a:tc>
                  <a:txBody>
                    <a:bodyPr/>
                    <a:lstStyle/>
                    <a:p>
                      <a:pPr algn="ctr" rtl="0" fontAlgn="ctr"/>
                      <a:r>
                        <a:rPr lang="fr-FR" sz="1200" b="1" i="0" u="none" strike="noStrike">
                          <a:solidFill>
                            <a:srgbClr val="140F11"/>
                          </a:solidFill>
                          <a:effectLst/>
                          <a:latin typeface="Calibri"/>
                        </a:rPr>
                        <a:t>1 925 €</a:t>
                      </a:r>
                    </a:p>
                  </a:txBody>
                  <a:tcPr marL="9525" marR="9525" marT="9525" marB="0" anchor="ctr"/>
                </a:tc>
              </a:tr>
              <a:tr h="208006">
                <a:tc>
                  <a:txBody>
                    <a:bodyPr/>
                    <a:lstStyle/>
                    <a:p>
                      <a:pPr algn="ctr"/>
                      <a:r>
                        <a:rPr lang="fr-FR" sz="1200" dirty="0" smtClean="0"/>
                        <a:t>Total</a:t>
                      </a:r>
                      <a:endParaRPr lang="fr-FR" sz="1200" dirty="0"/>
                    </a:p>
                  </a:txBody>
                  <a:tcPr anchor="ctr"/>
                </a:tc>
                <a:tc>
                  <a:txBody>
                    <a:bodyPr/>
                    <a:lstStyle/>
                    <a:p>
                      <a:pPr algn="ctr"/>
                      <a:r>
                        <a:rPr lang="fr-FR" sz="1200" b="1" dirty="0" smtClean="0"/>
                        <a:t>60 mesures</a:t>
                      </a:r>
                      <a:endParaRPr lang="fr-FR" sz="1200" b="1" dirty="0"/>
                    </a:p>
                  </a:txBody>
                  <a:tcPr anchor="ctr"/>
                </a:tc>
                <a:tc>
                  <a:txBody>
                    <a:bodyPr/>
                    <a:lstStyle/>
                    <a:p>
                      <a:pPr algn="ctr" rtl="0" fontAlgn="b"/>
                      <a:r>
                        <a:rPr lang="fr-FR" sz="1400" b="1" i="0" u="none" strike="noStrike" dirty="0">
                          <a:solidFill>
                            <a:srgbClr val="000000"/>
                          </a:solidFill>
                          <a:effectLst/>
                          <a:latin typeface="Calibri"/>
                        </a:rPr>
                        <a:t>18 000 €</a:t>
                      </a:r>
                    </a:p>
                  </a:txBody>
                  <a:tcPr marL="9525" marR="9525" marT="9525" marB="0" anchor="b"/>
                </a:tc>
                <a:tc>
                  <a:txBody>
                    <a:bodyPr/>
                    <a:lstStyle/>
                    <a:p>
                      <a:pPr algn="ctr" rtl="0" fontAlgn="b"/>
                      <a:r>
                        <a:rPr lang="fr-FR" sz="1400" b="1" i="0" u="none" strike="noStrike" dirty="0">
                          <a:solidFill>
                            <a:srgbClr val="000000"/>
                          </a:solidFill>
                          <a:effectLst/>
                          <a:latin typeface="Calibri"/>
                        </a:rPr>
                        <a:t>90 000 €</a:t>
                      </a:r>
                    </a:p>
                  </a:txBody>
                  <a:tcPr marL="9525" marR="9525" marT="9525" marB="0" anchor="b"/>
                </a:tc>
                <a:tc>
                  <a:txBody>
                    <a:bodyPr/>
                    <a:lstStyle/>
                    <a:p>
                      <a:pPr algn="ctr" rtl="0" fontAlgn="b"/>
                      <a:r>
                        <a:rPr lang="fr-FR" sz="1400" b="1" i="0" u="none" strike="noStrike">
                          <a:solidFill>
                            <a:srgbClr val="000000"/>
                          </a:solidFill>
                          <a:effectLst/>
                          <a:latin typeface="Calibri"/>
                        </a:rPr>
                        <a:t>9 000 €</a:t>
                      </a:r>
                    </a:p>
                  </a:txBody>
                  <a:tcPr marL="9525" marR="9525" marT="9525" marB="0" anchor="b"/>
                </a:tc>
                <a:tc>
                  <a:txBody>
                    <a:bodyPr/>
                    <a:lstStyle/>
                    <a:p>
                      <a:pPr algn="ctr" rtl="0" fontAlgn="b"/>
                      <a:r>
                        <a:rPr lang="fr-FR" sz="1400" b="1" i="0" u="none" strike="noStrike" dirty="0">
                          <a:solidFill>
                            <a:srgbClr val="000000"/>
                          </a:solidFill>
                          <a:effectLst/>
                          <a:latin typeface="Calibri"/>
                        </a:rPr>
                        <a:t>48 000 €</a:t>
                      </a:r>
                    </a:p>
                  </a:txBody>
                  <a:tcPr marL="9525" marR="9525" marT="9525" marB="0" anchor="b"/>
                </a:tc>
                <a:tc>
                  <a:txBody>
                    <a:bodyPr/>
                    <a:lstStyle/>
                    <a:p>
                      <a:pPr algn="ctr" rtl="0" fontAlgn="b"/>
                      <a:r>
                        <a:rPr lang="fr-FR" sz="1400" b="1" i="0" u="none" strike="noStrike" dirty="0">
                          <a:solidFill>
                            <a:srgbClr val="000000"/>
                          </a:solidFill>
                          <a:effectLst/>
                          <a:latin typeface="Calibri"/>
                        </a:rPr>
                        <a:t>165 000 €</a:t>
                      </a:r>
                    </a:p>
                  </a:txBody>
                  <a:tcPr marL="9525" marR="9525" marT="9525" marB="0" anchor="b"/>
                </a:tc>
                <a:tc>
                  <a:txBody>
                    <a:bodyPr/>
                    <a:lstStyle/>
                    <a:p>
                      <a:pPr algn="ctr" rtl="0" fontAlgn="b"/>
                      <a:r>
                        <a:rPr lang="fr-FR" sz="1400" b="1" i="0" u="none" strike="noStrike" dirty="0">
                          <a:solidFill>
                            <a:srgbClr val="000000"/>
                          </a:solidFill>
                          <a:effectLst/>
                          <a:latin typeface="Calibri"/>
                        </a:rPr>
                        <a:t>49 500 €</a:t>
                      </a:r>
                    </a:p>
                  </a:txBody>
                  <a:tcPr marL="9525" marR="9525" marT="9525" marB="0" anchor="b"/>
                </a:tc>
                <a:tc>
                  <a:txBody>
                    <a:bodyPr/>
                    <a:lstStyle/>
                    <a:p>
                      <a:pPr algn="ctr" rtl="0" fontAlgn="b"/>
                      <a:r>
                        <a:rPr lang="fr-FR" sz="1400" b="1" i="0" u="none" strike="noStrike" dirty="0">
                          <a:solidFill>
                            <a:srgbClr val="000000"/>
                          </a:solidFill>
                          <a:effectLst/>
                          <a:latin typeface="Calibri"/>
                        </a:rPr>
                        <a:t>115 500 €</a:t>
                      </a:r>
                    </a:p>
                  </a:txBody>
                  <a:tcPr marL="9525" marR="9525" marT="9525" marB="0" anchor="b"/>
                </a:tc>
              </a:tr>
            </a:tbl>
          </a:graphicData>
        </a:graphic>
      </p:graphicFrame>
      <p:sp>
        <p:nvSpPr>
          <p:cNvPr id="6" name="Espace réservé du texte 4"/>
          <p:cNvSpPr txBox="1">
            <a:spLocks noGrp="1"/>
          </p:cNvSpPr>
          <p:nvPr>
            <p:ph type="body" sz="quarter" idx="15"/>
          </p:nvPr>
        </p:nvSpPr>
        <p:spPr>
          <a:xfrm>
            <a:off x="0" y="4077072"/>
            <a:ext cx="91440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indent="0">
              <a:buNone/>
            </a:pPr>
            <a:r>
              <a:rPr lang="fr-FR" u="sng" dirty="0"/>
              <a:t>P</a:t>
            </a:r>
            <a:r>
              <a:rPr lang="fr-FR" u="sng" dirty="0" smtClean="0"/>
              <a:t>révisionnel </a:t>
            </a:r>
            <a:r>
              <a:rPr lang="fr-FR" u="sng" dirty="0"/>
              <a:t>de </a:t>
            </a:r>
            <a:r>
              <a:rPr lang="fr-FR" u="sng" dirty="0" smtClean="0"/>
              <a:t>financement</a:t>
            </a:r>
            <a:r>
              <a:rPr lang="fr-FR" u="sng" dirty="0"/>
              <a:t> </a:t>
            </a:r>
            <a:r>
              <a:rPr lang="fr-FR" u="sng" dirty="0" smtClean="0"/>
              <a:t>- aides à envisager :</a:t>
            </a:r>
          </a:p>
          <a:p>
            <a:pPr marL="0" indent="0">
              <a:buNone/>
            </a:pPr>
            <a:r>
              <a:rPr lang="fr-FR" dirty="0" smtClean="0"/>
              <a:t>. Délégataire aide à la pierre : </a:t>
            </a:r>
            <a:r>
              <a:rPr lang="fr-FR" dirty="0" err="1" smtClean="0"/>
              <a:t>délabellisation</a:t>
            </a:r>
            <a:r>
              <a:rPr lang="fr-FR" dirty="0" smtClean="0"/>
              <a:t> du financement du logement et prise en charge de l’écart entre un  financement PLUS ou PLS en PLAI</a:t>
            </a:r>
          </a:p>
          <a:p>
            <a:pPr marL="0" indent="0">
              <a:buNone/>
            </a:pPr>
            <a:r>
              <a:rPr lang="fr-FR" dirty="0" smtClean="0"/>
              <a:t>. Collectivité locale (commune ou EPCI):prise en charge des </a:t>
            </a:r>
            <a:r>
              <a:rPr lang="fr-FR" dirty="0" err="1" smtClean="0"/>
              <a:t>délabellisation</a:t>
            </a:r>
            <a:r>
              <a:rPr lang="fr-FR" dirty="0" smtClean="0"/>
              <a:t> de logement et aide à la construction + frais de gestion de 450€ /mesure</a:t>
            </a:r>
          </a:p>
          <a:p>
            <a:pPr marL="0" indent="0">
              <a:buNone/>
            </a:pPr>
            <a:r>
              <a:rPr lang="fr-FR" dirty="0" smtClean="0"/>
              <a:t>. Appel à projets : Financement </a:t>
            </a:r>
            <a:r>
              <a:rPr lang="fr-FR" dirty="0"/>
              <a:t> </a:t>
            </a:r>
            <a:r>
              <a:rPr lang="fr-FR" dirty="0" smtClean="0"/>
              <a:t>de 825 € par mesure</a:t>
            </a:r>
          </a:p>
          <a:p>
            <a:pPr marL="0" indent="0">
              <a:buNone/>
            </a:pPr>
            <a:r>
              <a:rPr lang="fr-FR" dirty="0" smtClean="0"/>
              <a:t>. Département : Financement de 1 075€ par mesure</a:t>
            </a:r>
          </a:p>
          <a:p>
            <a:pPr marL="0" indent="0">
              <a:buNone/>
            </a:pPr>
            <a:r>
              <a:rPr lang="fr-FR" dirty="0" smtClean="0"/>
              <a:t>. Bailleurs : Financement de 400€ par mesure (50% de la provision pour Risques Locatifs)</a:t>
            </a:r>
          </a:p>
        </p:txBody>
      </p:sp>
      <p:sp>
        <p:nvSpPr>
          <p:cNvPr id="3" name="ZoneTexte 2"/>
          <p:cNvSpPr txBox="1"/>
          <p:nvPr/>
        </p:nvSpPr>
        <p:spPr>
          <a:xfrm>
            <a:off x="-24273" y="3429000"/>
            <a:ext cx="9144000" cy="523220"/>
          </a:xfrm>
          <a:prstGeom prst="rect">
            <a:avLst/>
          </a:prstGeom>
          <a:noFill/>
        </p:spPr>
        <p:txBody>
          <a:bodyPr wrap="square" rtlCol="0">
            <a:spAutoFit/>
          </a:bodyPr>
          <a:lstStyle/>
          <a:p>
            <a:r>
              <a:rPr lang="fr-FR" sz="1400" dirty="0" smtClean="0"/>
              <a:t>(*) le cout du GIE Solive correspond aux diagnostics sociaux réalisés par les organismes, aux évaluations périodiques des situations et à la coordination partenariale.</a:t>
            </a:r>
            <a:endParaRPr lang="fr-FR" sz="1400" dirty="0"/>
          </a:p>
        </p:txBody>
      </p:sp>
    </p:spTree>
    <p:extLst>
      <p:ext uri="{BB962C8B-B14F-4D97-AF65-F5344CB8AC3E}">
        <p14:creationId xmlns:p14="http://schemas.microsoft.com/office/powerpoint/2010/main" val="125128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0" y="188640"/>
            <a:ext cx="3779912" cy="1656184"/>
          </a:xfrm>
        </p:spPr>
        <p:txBody>
          <a:bodyPr/>
          <a:lstStyle/>
          <a:p>
            <a:r>
              <a:rPr lang="fr-FR" sz="2000" dirty="0"/>
              <a:t>Sous-projet </a:t>
            </a:r>
            <a:r>
              <a:rPr lang="fr-FR" sz="2000" dirty="0" smtClean="0"/>
              <a:t>n°2</a:t>
            </a:r>
            <a:r>
              <a:rPr lang="fr-FR" sz="2000" dirty="0"/>
              <a:t> : Favoriser l’accès au logement des personnes souffrant de troubles de la santé mentale</a:t>
            </a:r>
          </a:p>
          <a:p>
            <a:endParaRPr lang="fr-FR" sz="1800" dirty="0"/>
          </a:p>
        </p:txBody>
      </p:sp>
      <p:sp>
        <p:nvSpPr>
          <p:cNvPr id="3" name="Espace réservé du texte 2"/>
          <p:cNvSpPr>
            <a:spLocks noGrp="1"/>
          </p:cNvSpPr>
          <p:nvPr>
            <p:ph type="body" sz="quarter" idx="15"/>
          </p:nvPr>
        </p:nvSpPr>
        <p:spPr>
          <a:xfrm>
            <a:off x="-35785" y="1556792"/>
            <a:ext cx="9144000" cy="3240658"/>
          </a:xfrm>
        </p:spPr>
        <p:txBody>
          <a:bodyPr/>
          <a:lstStyle/>
          <a:p>
            <a:pPr marL="0" indent="0">
              <a:buNone/>
            </a:pPr>
            <a:r>
              <a:rPr lang="fr-FR" sz="1200" u="sng" dirty="0" smtClean="0"/>
              <a:t>Définition et distinction entre handicap psychique et handicap mental : </a:t>
            </a:r>
            <a:r>
              <a:rPr lang="fr-FR" sz="1200" dirty="0" smtClean="0"/>
              <a:t>Pendant longtemps, les 2 expressions ont eu le même sens. Désormais, le handicap mental est plutôt associé à une déficience intellectuelle tandis que le handicap psychique n’implique pas de déficit intellectuel majeur mais est associé, soit à des pathologies psychiatriques, soit à des accidents tels que traumatisme crânien. Le handicap psychique n’affecte pas directement les capacités intellectuelles mais plutôt leur mise en œuvre, il est toujours associé à des soins, ses manifestations sont essentiellement variables dans le temps.</a:t>
            </a:r>
          </a:p>
          <a:p>
            <a:pPr marL="0" indent="0">
              <a:buNone/>
            </a:pPr>
            <a:r>
              <a:rPr lang="fr-FR" sz="1300" u="sng" dirty="0" smtClean="0"/>
              <a:t>Les </a:t>
            </a:r>
            <a:r>
              <a:rPr lang="fr-FR" sz="1300" u="sng" dirty="0"/>
              <a:t>besoins sont avérés et des projets n’ont pas aboutis</a:t>
            </a:r>
            <a:r>
              <a:rPr lang="fr-FR" sz="1300" dirty="0"/>
              <a:t> : En 2013, Fougères Habitat et l’APE2A ont </a:t>
            </a:r>
            <a:r>
              <a:rPr lang="fr-FR" sz="1300" dirty="0" smtClean="0"/>
              <a:t>réfléchis à un maintien dans </a:t>
            </a:r>
            <a:r>
              <a:rPr lang="fr-FR" sz="1300" dirty="0"/>
              <a:t>le </a:t>
            </a:r>
            <a:r>
              <a:rPr lang="fr-FR" sz="1300" dirty="0" smtClean="0"/>
              <a:t> logement </a:t>
            </a:r>
            <a:r>
              <a:rPr lang="fr-FR" sz="1300" dirty="0"/>
              <a:t>des personnes atteintes de troubles psychiques </a:t>
            </a:r>
            <a:r>
              <a:rPr lang="fr-FR" sz="1300" dirty="0" smtClean="0"/>
              <a:t>et psychiatriques par </a:t>
            </a:r>
            <a:r>
              <a:rPr lang="fr-FR" sz="1300" dirty="0"/>
              <a:t>un dispositif d’accompagnement médico-social adapté et </a:t>
            </a:r>
            <a:r>
              <a:rPr lang="fr-FR" sz="1300" dirty="0" smtClean="0"/>
              <a:t>partenarial </a:t>
            </a:r>
            <a:r>
              <a:rPr lang="fr-FR" sz="1300" dirty="0"/>
              <a:t>afin de prévenir les situations de rupture et </a:t>
            </a:r>
            <a:r>
              <a:rPr lang="fr-FR" sz="1300" dirty="0" smtClean="0"/>
              <a:t>d’exclusion. De </a:t>
            </a:r>
            <a:r>
              <a:rPr lang="fr-FR" sz="1300" dirty="0"/>
              <a:t>leur coté, </a:t>
            </a:r>
            <a:r>
              <a:rPr lang="fr-FR" sz="1300" dirty="0" smtClean="0"/>
              <a:t>NEOTOA </a:t>
            </a:r>
            <a:r>
              <a:rPr lang="fr-FR" sz="1300" dirty="0"/>
              <a:t>et l’AIS 35 </a:t>
            </a:r>
            <a:r>
              <a:rPr lang="fr-FR" sz="1300" dirty="0" smtClean="0"/>
              <a:t>avaient </a:t>
            </a:r>
            <a:r>
              <a:rPr lang="fr-FR" sz="1300" dirty="0"/>
              <a:t>proposés de favoriser l'accès au logement des personnes souffrant de troubles de la santé mentale et développer les compétences psychiatriques des centres d'hébergement. </a:t>
            </a:r>
          </a:p>
          <a:p>
            <a:pPr marL="0" indent="0">
              <a:buNone/>
            </a:pPr>
            <a:r>
              <a:rPr lang="fr-FR" sz="1300" u="sng" dirty="0" smtClean="0"/>
              <a:t>L’existant</a:t>
            </a:r>
            <a:r>
              <a:rPr lang="fr-FR" sz="1300" u="sng" dirty="0"/>
              <a:t> s’essouffle :</a:t>
            </a:r>
            <a:endParaRPr lang="fr-FR" sz="1300" dirty="0"/>
          </a:p>
          <a:p>
            <a:pPr marL="0" indent="0">
              <a:buNone/>
            </a:pPr>
            <a:r>
              <a:rPr lang="fr-FR" sz="1300" dirty="0"/>
              <a:t>L’Accord cadre sur Rennes Métropole </a:t>
            </a:r>
            <a:r>
              <a:rPr lang="fr-FR" sz="1300" dirty="0" smtClean="0"/>
              <a:t>de 2011(surtout la ville de Rennes</a:t>
            </a:r>
            <a:r>
              <a:rPr lang="fr-FR" sz="1300" dirty="0"/>
              <a:t>) avait permis grâce </a:t>
            </a:r>
            <a:r>
              <a:rPr lang="fr-FR" sz="1300" dirty="0" smtClean="0"/>
              <a:t>à l’implication de certains médecins </a:t>
            </a:r>
            <a:r>
              <a:rPr lang="fr-FR" sz="1300" dirty="0"/>
              <a:t>de travailler une dynamique avec les acteurs du logement. </a:t>
            </a:r>
            <a:r>
              <a:rPr lang="fr-FR" sz="1300" dirty="0" smtClean="0"/>
              <a:t>L’accord bute </a:t>
            </a:r>
            <a:r>
              <a:rPr lang="fr-FR" sz="1300" dirty="0"/>
              <a:t>sur une difficulté de fond, le CHGR n’a pas les compétences et le savoir faire de logeur, il n’a pas obtenu d’agrément </a:t>
            </a:r>
            <a:r>
              <a:rPr lang="fr-FR" sz="1300" dirty="0" smtClean="0"/>
              <a:t>pour </a:t>
            </a:r>
            <a:r>
              <a:rPr lang="fr-FR" sz="1300" dirty="0"/>
              <a:t>faire de la gestion déléguée. Le besoin de créer une structure avec une gouvernance adaptée est </a:t>
            </a:r>
            <a:r>
              <a:rPr lang="fr-FR" sz="1300" dirty="0" smtClean="0"/>
              <a:t>démontré.</a:t>
            </a:r>
            <a:r>
              <a:rPr lang="fr-FR" sz="1300" dirty="0"/>
              <a:t> </a:t>
            </a:r>
          </a:p>
          <a:p>
            <a:pPr marL="0" indent="0">
              <a:buNone/>
            </a:pPr>
            <a:r>
              <a:rPr lang="fr-FR" sz="1300" u="sng" dirty="0" smtClean="0"/>
              <a:t>HYLO </a:t>
            </a:r>
            <a:r>
              <a:rPr lang="fr-FR" sz="1300" u="sng" dirty="0"/>
              <a:t>est un dispositif à faire </a:t>
            </a:r>
            <a:r>
              <a:rPr lang="fr-FR" sz="1300" u="sng" dirty="0" smtClean="0"/>
              <a:t>évoluer. </a:t>
            </a:r>
            <a:r>
              <a:rPr lang="fr-FR" sz="1300" dirty="0" smtClean="0"/>
              <a:t>80</a:t>
            </a:r>
            <a:r>
              <a:rPr lang="fr-FR" sz="1300" dirty="0"/>
              <a:t>% des cas traités par HYLO relèvent de situations de pathologie mentale </a:t>
            </a:r>
            <a:r>
              <a:rPr lang="fr-FR" sz="1300" dirty="0" smtClean="0"/>
              <a:t>(syndrome de </a:t>
            </a:r>
            <a:r>
              <a:rPr lang="fr-FR" sz="1300" dirty="0"/>
              <a:t>Diogène). L’expérience consolidée </a:t>
            </a:r>
            <a:r>
              <a:rPr lang="fr-FR" sz="1300" dirty="0" smtClean="0"/>
              <a:t>à </a:t>
            </a:r>
            <a:r>
              <a:rPr lang="fr-FR" sz="1300" dirty="0"/>
              <a:t>Rennes intéresse les autres secteurs du département</a:t>
            </a:r>
            <a:r>
              <a:rPr lang="fr-FR" sz="1300" dirty="0" smtClean="0"/>
              <a:t>. Pour </a:t>
            </a:r>
            <a:r>
              <a:rPr lang="fr-FR" sz="1300" dirty="0"/>
              <a:t>autant, les problèmes rencontrés sont de plus en plus importants et les opérations « coup de poing » que nous menons appellent désormais des solutions pour pérenniser un logement propre </a:t>
            </a:r>
            <a:r>
              <a:rPr lang="fr-FR" sz="1300" dirty="0" smtClean="0"/>
              <a:t>grâce à </a:t>
            </a:r>
            <a:r>
              <a:rPr lang="fr-FR" sz="1300" dirty="0"/>
              <a:t>l’apport d’un accompagnement adapté</a:t>
            </a:r>
            <a:r>
              <a:rPr lang="fr-FR" sz="1300" dirty="0" smtClean="0"/>
              <a:t>.</a:t>
            </a:r>
          </a:p>
          <a:p>
            <a:pPr marL="0" indent="0">
              <a:buNone/>
            </a:pPr>
            <a:r>
              <a:rPr lang="fr-FR" sz="1300" u="sng" dirty="0"/>
              <a:t>Le service d’accompagnement à la vie </a:t>
            </a:r>
            <a:r>
              <a:rPr lang="fr-FR" sz="1300" u="sng" dirty="0" smtClean="0"/>
              <a:t>sociale (SAVS) d’ESPOIR 35</a:t>
            </a:r>
            <a:r>
              <a:rPr lang="fr-FR" sz="1300" dirty="0"/>
              <a:t>, </a:t>
            </a:r>
            <a:r>
              <a:rPr lang="fr-FR" sz="1300" dirty="0" smtClean="0"/>
              <a:t>assure un accompagnement adapté, pour ceux qui sont reconnus par la MDPH, </a:t>
            </a:r>
            <a:r>
              <a:rPr lang="fr-FR" sz="1300" dirty="0"/>
              <a:t>et favorise l’autonomie de vie à domicile. Ce service propose un accompagnement personnalisé à domicile à 100 </a:t>
            </a:r>
            <a:r>
              <a:rPr lang="fr-FR" sz="1300" dirty="0" smtClean="0"/>
              <a:t>bénéficiaires</a:t>
            </a:r>
          </a:p>
          <a:p>
            <a:pPr marL="0" indent="0">
              <a:buNone/>
            </a:pPr>
            <a:r>
              <a:rPr lang="fr-FR" sz="1300" u="sng" dirty="0" smtClean="0"/>
              <a:t>Constat Maison Relais de Redon </a:t>
            </a:r>
            <a:r>
              <a:rPr lang="fr-FR" sz="1300" dirty="0" smtClean="0"/>
              <a:t>: 90% des personnes accueillies doivent s’inscrire dans un parcours de santé mentale et pourtant, sortent parfois directement de la structure d’hospitalisation. Cette situation de concentration constitue un réel risque et met en évidence le besoin de mesures intermédiaires entre les deux étapes.</a:t>
            </a:r>
          </a:p>
          <a:p>
            <a:pPr marL="0" indent="0">
              <a:buNone/>
            </a:pPr>
            <a:r>
              <a:rPr lang="fr-FR" sz="1300" dirty="0" smtClean="0"/>
              <a:t> </a:t>
            </a:r>
          </a:p>
          <a:p>
            <a:pPr marL="0" indent="0">
              <a:buNone/>
            </a:pPr>
            <a:endParaRPr lang="fr-FR" sz="1600" dirty="0"/>
          </a:p>
        </p:txBody>
      </p:sp>
      <p:sp>
        <p:nvSpPr>
          <p:cNvPr id="4" name="ZoneTexte 3"/>
          <p:cNvSpPr txBox="1"/>
          <p:nvPr/>
        </p:nvSpPr>
        <p:spPr>
          <a:xfrm>
            <a:off x="5508104" y="476672"/>
            <a:ext cx="3635896" cy="646331"/>
          </a:xfrm>
          <a:prstGeom prst="rect">
            <a:avLst/>
          </a:prstGeom>
          <a:noFill/>
        </p:spPr>
        <p:txBody>
          <a:bodyPr wrap="square" rtlCol="0">
            <a:spAutoFit/>
          </a:bodyPr>
          <a:lstStyle/>
          <a:p>
            <a:pPr algn="ctr"/>
            <a:r>
              <a:rPr lang="fr-FR" b="1" dirty="0"/>
              <a:t>Volet 1 : Constats et Identification des besoins dans le territoire</a:t>
            </a:r>
          </a:p>
        </p:txBody>
      </p:sp>
      <p:sp>
        <p:nvSpPr>
          <p:cNvPr id="5" name="Espace réservé du numéro de diapositive 4"/>
          <p:cNvSpPr>
            <a:spLocks noGrp="1"/>
          </p:cNvSpPr>
          <p:nvPr>
            <p:ph type="sldNum" sz="quarter" idx="12"/>
          </p:nvPr>
        </p:nvSpPr>
        <p:spPr/>
        <p:txBody>
          <a:bodyPr/>
          <a:lstStyle/>
          <a:p>
            <a:fld id="{BF04BB22-2AB2-42CB-A0B2-689284E73A15}" type="slidenum">
              <a:rPr lang="fr-FR" smtClean="0"/>
              <a:t>12</a:t>
            </a:fld>
            <a:endParaRPr lang="fr-FR" dirty="0"/>
          </a:p>
        </p:txBody>
      </p:sp>
    </p:spTree>
    <p:extLst>
      <p:ext uri="{BB962C8B-B14F-4D97-AF65-F5344CB8AC3E}">
        <p14:creationId xmlns:p14="http://schemas.microsoft.com/office/powerpoint/2010/main" val="1633579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0" y="7887"/>
            <a:ext cx="3851920" cy="1656184"/>
          </a:xfrm>
        </p:spPr>
        <p:txBody>
          <a:bodyPr/>
          <a:lstStyle/>
          <a:p>
            <a:r>
              <a:rPr lang="fr-FR" sz="2000" dirty="0"/>
              <a:t>Sous-projet </a:t>
            </a:r>
            <a:r>
              <a:rPr lang="fr-FR" sz="2000" dirty="0" smtClean="0"/>
              <a:t>n°2</a:t>
            </a:r>
            <a:r>
              <a:rPr lang="fr-FR" sz="2000" dirty="0"/>
              <a:t> : Favoriser l’accès au logement des personnes souffrant de troubles de la santé mentale</a:t>
            </a:r>
          </a:p>
          <a:p>
            <a:endParaRPr lang="fr-FR" sz="1800" dirty="0"/>
          </a:p>
        </p:txBody>
      </p:sp>
      <p:sp>
        <p:nvSpPr>
          <p:cNvPr id="3" name="Espace réservé du texte 2"/>
          <p:cNvSpPr>
            <a:spLocks noGrp="1"/>
          </p:cNvSpPr>
          <p:nvPr>
            <p:ph type="body" sz="quarter" idx="15"/>
          </p:nvPr>
        </p:nvSpPr>
        <p:spPr>
          <a:xfrm>
            <a:off x="35496" y="1556792"/>
            <a:ext cx="8928992" cy="2088233"/>
          </a:xfrm>
        </p:spPr>
        <p:txBody>
          <a:bodyPr/>
          <a:lstStyle/>
          <a:p>
            <a:pPr marL="0" indent="0" algn="ctr">
              <a:buNone/>
            </a:pPr>
            <a:endParaRPr lang="fr-FR" sz="1600" b="1" dirty="0" smtClean="0">
              <a:solidFill>
                <a:srgbClr val="C00000"/>
              </a:solidFill>
            </a:endParaRPr>
          </a:p>
          <a:p>
            <a:pPr marL="0" indent="0">
              <a:buNone/>
            </a:pPr>
            <a:endParaRPr lang="fr-FR" dirty="0">
              <a:solidFill>
                <a:srgbClr val="C00000"/>
              </a:solidFill>
            </a:endParaRPr>
          </a:p>
        </p:txBody>
      </p:sp>
      <p:sp>
        <p:nvSpPr>
          <p:cNvPr id="4" name="ZoneTexte 3"/>
          <p:cNvSpPr txBox="1"/>
          <p:nvPr/>
        </p:nvSpPr>
        <p:spPr>
          <a:xfrm>
            <a:off x="5724128" y="260648"/>
            <a:ext cx="3240360" cy="646331"/>
          </a:xfrm>
          <a:prstGeom prst="rect">
            <a:avLst/>
          </a:prstGeom>
          <a:noFill/>
        </p:spPr>
        <p:txBody>
          <a:bodyPr wrap="square" rtlCol="0">
            <a:spAutoFit/>
          </a:bodyPr>
          <a:lstStyle/>
          <a:p>
            <a:pPr algn="ctr"/>
            <a:r>
              <a:rPr lang="fr-FR" b="1" dirty="0">
                <a:solidFill>
                  <a:srgbClr val="C00000"/>
                </a:solidFill>
              </a:rPr>
              <a:t>Panorama des places existantes sur le département</a:t>
            </a:r>
          </a:p>
        </p:txBody>
      </p:sp>
      <p:graphicFrame>
        <p:nvGraphicFramePr>
          <p:cNvPr id="5" name="Tableau 4"/>
          <p:cNvGraphicFramePr>
            <a:graphicFrameLocks noGrp="1"/>
          </p:cNvGraphicFramePr>
          <p:nvPr>
            <p:extLst>
              <p:ext uri="{D42A27DB-BD31-4B8C-83A1-F6EECF244321}">
                <p14:modId xmlns:p14="http://schemas.microsoft.com/office/powerpoint/2010/main" val="3941793321"/>
              </p:ext>
            </p:extLst>
          </p:nvPr>
        </p:nvGraphicFramePr>
        <p:xfrm>
          <a:off x="0" y="2420888"/>
          <a:ext cx="9144000" cy="4076700"/>
        </p:xfrm>
        <a:graphic>
          <a:graphicData uri="http://schemas.openxmlformats.org/drawingml/2006/table">
            <a:tbl>
              <a:tblPr firstRow="1" bandRow="1">
                <a:tableStyleId>{5C22544A-7EE6-4342-B048-85BDC9FD1C3A}</a:tableStyleId>
              </a:tblPr>
              <a:tblGrid>
                <a:gridCol w="1305173"/>
                <a:gridCol w="1060453"/>
                <a:gridCol w="1087261"/>
                <a:gridCol w="1087261"/>
                <a:gridCol w="1150963"/>
                <a:gridCol w="1150963"/>
                <a:gridCol w="1150963"/>
                <a:gridCol w="1150963"/>
              </a:tblGrid>
              <a:tr h="139452">
                <a:tc>
                  <a:txBody>
                    <a:bodyPr/>
                    <a:lstStyle/>
                    <a:p>
                      <a:r>
                        <a:rPr lang="fr-FR" sz="1050" dirty="0" smtClean="0"/>
                        <a:t>Territoire</a:t>
                      </a:r>
                      <a:r>
                        <a:rPr lang="fr-FR" sz="1050" baseline="0" dirty="0" smtClean="0"/>
                        <a:t>  de mobilisation de la mesure</a:t>
                      </a:r>
                      <a:endParaRPr lang="fr-FR" sz="1050" dirty="0"/>
                    </a:p>
                  </a:txBody>
                  <a:tcPr/>
                </a:tc>
                <a:tc>
                  <a:txBody>
                    <a:bodyPr/>
                    <a:lstStyle/>
                    <a:p>
                      <a:r>
                        <a:rPr lang="fr-FR" sz="1050" dirty="0" smtClean="0"/>
                        <a:t>Logements</a:t>
                      </a:r>
                      <a:r>
                        <a:rPr lang="fr-FR" sz="1050" baseline="0" dirty="0" smtClean="0"/>
                        <a:t> thérapeutiques accompagnés</a:t>
                      </a:r>
                      <a:endParaRPr lang="fr-FR" sz="1050" dirty="0"/>
                    </a:p>
                  </a:txBody>
                  <a:tcPr/>
                </a:tc>
                <a:tc>
                  <a:txBody>
                    <a:bodyPr/>
                    <a:lstStyle/>
                    <a:p>
                      <a:pPr algn="ctr"/>
                      <a:r>
                        <a:rPr lang="fr-FR" sz="1050" dirty="0" smtClean="0"/>
                        <a:t>Gestionnaire</a:t>
                      </a:r>
                      <a:endParaRPr lang="fr-FR" sz="1050" dirty="0"/>
                    </a:p>
                  </a:txBody>
                  <a:tcPr/>
                </a:tc>
                <a:tc>
                  <a:txBody>
                    <a:bodyPr/>
                    <a:lstStyle/>
                    <a:p>
                      <a:pPr algn="ctr"/>
                      <a:r>
                        <a:rPr lang="fr-FR" sz="1050" dirty="0" smtClean="0"/>
                        <a:t>Maison Relais</a:t>
                      </a:r>
                      <a:endParaRPr lang="fr-FR" sz="1050" dirty="0"/>
                    </a:p>
                  </a:txBody>
                  <a:tcPr/>
                </a:tc>
                <a:tc>
                  <a:txBody>
                    <a:bodyPr/>
                    <a:lstStyle/>
                    <a:p>
                      <a:pPr algn="ctr"/>
                      <a:r>
                        <a:rPr lang="fr-FR" sz="1050" dirty="0" smtClean="0"/>
                        <a:t>Gestionnaire</a:t>
                      </a:r>
                      <a:endParaRPr lang="fr-FR" sz="1050" dirty="0"/>
                    </a:p>
                  </a:txBody>
                  <a:tcPr/>
                </a:tc>
                <a:tc>
                  <a:txBody>
                    <a:bodyPr/>
                    <a:lstStyle/>
                    <a:p>
                      <a:pPr algn="ctr"/>
                      <a:r>
                        <a:rPr lang="fr-FR" sz="1050" dirty="0" smtClean="0"/>
                        <a:t>Résidence Accueil</a:t>
                      </a:r>
                      <a:endParaRPr lang="fr-FR" sz="1050" dirty="0"/>
                    </a:p>
                  </a:txBody>
                  <a:tcPr/>
                </a:tc>
                <a:tc>
                  <a:txBody>
                    <a:bodyPr/>
                    <a:lstStyle/>
                    <a:p>
                      <a:pPr algn="ctr"/>
                      <a:r>
                        <a:rPr lang="fr-FR" sz="1050" dirty="0" smtClean="0"/>
                        <a:t>Gestionnaire</a:t>
                      </a:r>
                      <a:endParaRPr lang="fr-FR" sz="1050" dirty="0"/>
                    </a:p>
                  </a:txBody>
                  <a:tcPr/>
                </a:tc>
                <a:tc>
                  <a:txBody>
                    <a:bodyPr/>
                    <a:lstStyle/>
                    <a:p>
                      <a:pPr algn="ctr"/>
                      <a:r>
                        <a:rPr lang="fr-FR" sz="1050" dirty="0" smtClean="0"/>
                        <a:t>Total des mesures</a:t>
                      </a:r>
                      <a:endParaRPr lang="fr-FR" sz="1050" dirty="0"/>
                    </a:p>
                  </a:txBody>
                  <a:tcPr/>
                </a:tc>
              </a:tr>
              <a:tr h="164584">
                <a:tc>
                  <a:txBody>
                    <a:bodyPr/>
                    <a:lstStyle/>
                    <a:p>
                      <a:r>
                        <a:rPr lang="fr-FR" sz="1100" dirty="0" smtClean="0"/>
                        <a:t>Rennes</a:t>
                      </a:r>
                      <a:endParaRPr lang="fr-FR" sz="1100" dirty="0"/>
                    </a:p>
                  </a:txBody>
                  <a:tcPr/>
                </a:tc>
                <a:tc>
                  <a:txBody>
                    <a:bodyPr/>
                    <a:lstStyle/>
                    <a:p>
                      <a:endParaRPr lang="fr-FR" sz="1100" dirty="0"/>
                    </a:p>
                  </a:txBody>
                  <a:tcPr/>
                </a:tc>
                <a:tc>
                  <a:txBody>
                    <a:bodyPr/>
                    <a:lstStyle/>
                    <a:p>
                      <a:pPr algn="ctr"/>
                      <a:r>
                        <a:rPr lang="fr-FR" sz="1100" dirty="0" smtClean="0"/>
                        <a:t>Bailleurs sociaux</a:t>
                      </a:r>
                      <a:endParaRPr lang="fr-FR" sz="1100" dirty="0"/>
                    </a:p>
                  </a:txBody>
                  <a:tcPr/>
                </a:tc>
                <a:tc>
                  <a:txBody>
                    <a:bodyPr/>
                    <a:lstStyle/>
                    <a:p>
                      <a:pPr algn="ctr"/>
                      <a:r>
                        <a:rPr lang="fr-FR" sz="1100" dirty="0" smtClean="0"/>
                        <a:t>49</a:t>
                      </a:r>
                      <a:endParaRPr lang="fr-FR" sz="1100" dirty="0"/>
                    </a:p>
                  </a:txBody>
                  <a:tcPr/>
                </a:tc>
                <a:tc>
                  <a:txBody>
                    <a:bodyPr/>
                    <a:lstStyle/>
                    <a:p>
                      <a:pPr algn="ctr"/>
                      <a:r>
                        <a:rPr lang="fr-FR" sz="1100" dirty="0" smtClean="0"/>
                        <a:t>AIS-ADSAO, Foyer St Benoît Labre et Habitat Humanisme</a:t>
                      </a:r>
                      <a:endParaRPr lang="fr-FR" sz="1100" dirty="0"/>
                    </a:p>
                  </a:txBody>
                  <a:tcPr/>
                </a:tc>
                <a:tc>
                  <a:txBody>
                    <a:bodyPr/>
                    <a:lstStyle/>
                    <a:p>
                      <a:pPr algn="ctr"/>
                      <a:r>
                        <a:rPr lang="fr-FR" sz="1100" dirty="0" smtClean="0"/>
                        <a:t>26</a:t>
                      </a:r>
                      <a:endParaRPr lang="fr-FR" sz="1100" dirty="0"/>
                    </a:p>
                  </a:txBody>
                  <a:tcPr/>
                </a:tc>
                <a:tc>
                  <a:txBody>
                    <a:bodyPr/>
                    <a:lstStyle/>
                    <a:p>
                      <a:pPr algn="ctr"/>
                      <a:r>
                        <a:rPr lang="fr-FR" sz="1100" dirty="0" smtClean="0"/>
                        <a:t>ALFADI-ESPOIR35</a:t>
                      </a:r>
                      <a:endParaRPr lang="fr-FR" sz="1100" dirty="0"/>
                    </a:p>
                  </a:txBody>
                  <a:tcPr/>
                </a:tc>
                <a:tc>
                  <a:txBody>
                    <a:bodyPr/>
                    <a:lstStyle/>
                    <a:p>
                      <a:endParaRPr lang="fr-FR" sz="1100" dirty="0"/>
                    </a:p>
                  </a:txBody>
                  <a:tcPr/>
                </a:tc>
              </a:tr>
              <a:tr h="0">
                <a:tc>
                  <a:txBody>
                    <a:bodyPr/>
                    <a:lstStyle/>
                    <a:p>
                      <a:r>
                        <a:rPr lang="fr-FR" sz="1050" dirty="0" smtClean="0"/>
                        <a:t>Vitré</a:t>
                      </a:r>
                      <a:endParaRPr lang="fr-FR" sz="1050" dirty="0"/>
                    </a:p>
                  </a:txBody>
                  <a:tcPr/>
                </a:tc>
                <a:tc>
                  <a:txBody>
                    <a:bodyPr/>
                    <a:lstStyle/>
                    <a:p>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Bailleurs sociaux</a:t>
                      </a:r>
                    </a:p>
                  </a:txBody>
                  <a:tcPr/>
                </a:tc>
                <a:tc>
                  <a:txBody>
                    <a:bodyPr/>
                    <a:lstStyle/>
                    <a:p>
                      <a:pPr algn="ctr"/>
                      <a:r>
                        <a:rPr lang="fr-FR" sz="1100" dirty="0" smtClean="0"/>
                        <a:t>16 </a:t>
                      </a: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AIS 35</a:t>
                      </a:r>
                      <a:endParaRPr lang="fr-FR" sz="1100" dirty="0"/>
                    </a:p>
                  </a:txBody>
                  <a:tcPr/>
                </a:tc>
                <a:tc>
                  <a:txBody>
                    <a:bodyPr/>
                    <a:lstStyle/>
                    <a:p>
                      <a:pPr algn="ctr"/>
                      <a:endParaRPr lang="fr-FR" sz="1100" dirty="0"/>
                    </a:p>
                  </a:txBody>
                  <a:tcPr/>
                </a:tc>
                <a:tc>
                  <a:txBody>
                    <a:bodyPr/>
                    <a:lstStyle/>
                    <a:p>
                      <a:pPr algn="ctr"/>
                      <a:endParaRPr lang="fr-FR" sz="1100" dirty="0"/>
                    </a:p>
                  </a:txBody>
                  <a:tcPr/>
                </a:tc>
                <a:tc>
                  <a:txBody>
                    <a:bodyPr/>
                    <a:lstStyle/>
                    <a:p>
                      <a:endParaRPr lang="fr-FR" sz="1100" dirty="0"/>
                    </a:p>
                  </a:txBody>
                  <a:tcPr/>
                </a:tc>
              </a:tr>
              <a:tr h="247248">
                <a:tc>
                  <a:txBody>
                    <a:bodyPr/>
                    <a:lstStyle/>
                    <a:p>
                      <a:r>
                        <a:rPr lang="fr-FR" sz="1100" dirty="0" smtClean="0"/>
                        <a:t>Redon</a:t>
                      </a:r>
                      <a:endParaRPr lang="fr-FR" sz="1100" dirty="0"/>
                    </a:p>
                  </a:txBody>
                  <a:tcPr/>
                </a:tc>
                <a:tc>
                  <a:txBody>
                    <a:bodyPr/>
                    <a:lstStyle/>
                    <a:p>
                      <a:endParaRPr lang="fr-FR" sz="1100" dirty="0"/>
                    </a:p>
                  </a:txBody>
                  <a:tcPr/>
                </a:tc>
                <a:tc>
                  <a:txBody>
                    <a:bodyPr/>
                    <a:lstStyle/>
                    <a:p>
                      <a:pPr algn="ctr"/>
                      <a:r>
                        <a:rPr lang="fr-FR" sz="1100" smtClean="0"/>
                        <a:t>Bailleurs sociaux</a:t>
                      </a:r>
                      <a:endParaRPr lang="fr-FR" sz="1100" dirty="0"/>
                    </a:p>
                  </a:txBody>
                  <a:tcPr/>
                </a:tc>
                <a:tc>
                  <a:txBody>
                    <a:bodyPr/>
                    <a:lstStyle/>
                    <a:p>
                      <a:pPr algn="ctr"/>
                      <a:r>
                        <a:rPr lang="fr-FR" sz="1100" dirty="0" smtClean="0"/>
                        <a:t>18 </a:t>
                      </a: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AIS 35</a:t>
                      </a:r>
                      <a:endParaRPr lang="fr-FR" sz="1100" dirty="0"/>
                    </a:p>
                  </a:txBody>
                  <a:tcPr/>
                </a:tc>
                <a:tc>
                  <a:txBody>
                    <a:bodyPr/>
                    <a:lstStyle/>
                    <a:p>
                      <a:pPr algn="ctr"/>
                      <a:endParaRPr lang="fr-FR" sz="1100" dirty="0"/>
                    </a:p>
                  </a:txBody>
                  <a:tcPr/>
                </a:tc>
                <a:tc>
                  <a:txBody>
                    <a:bodyPr/>
                    <a:lstStyle/>
                    <a:p>
                      <a:pPr algn="ctr"/>
                      <a:endParaRPr lang="fr-FR" sz="1100" dirty="0"/>
                    </a:p>
                  </a:txBody>
                  <a:tcPr/>
                </a:tc>
                <a:tc>
                  <a:txBody>
                    <a:bodyPr/>
                    <a:lstStyle/>
                    <a:p>
                      <a:endParaRPr lang="fr-FR" sz="1100"/>
                    </a:p>
                  </a:txBody>
                  <a:tcPr/>
                </a:tc>
              </a:tr>
              <a:tr h="170656">
                <a:tc>
                  <a:txBody>
                    <a:bodyPr/>
                    <a:lstStyle/>
                    <a:p>
                      <a:r>
                        <a:rPr lang="fr-FR" sz="1100" dirty="0" smtClean="0"/>
                        <a:t>Saint Malo </a:t>
                      </a:r>
                      <a:endParaRPr lang="fr-FR" sz="1100" dirty="0"/>
                    </a:p>
                  </a:txBody>
                  <a:tcPr/>
                </a:tc>
                <a:tc>
                  <a:txBody>
                    <a:bodyPr/>
                    <a:lstStyle/>
                    <a:p>
                      <a:endParaRPr lang="fr-FR" sz="1100" dirty="0" smtClean="0"/>
                    </a:p>
                  </a:txBody>
                  <a:tcPr/>
                </a:tc>
                <a:tc>
                  <a:txBody>
                    <a:bodyPr/>
                    <a:lstStyle/>
                    <a:p>
                      <a:pPr algn="ctr"/>
                      <a:r>
                        <a:rPr lang="fr-FR" sz="1100" smtClean="0"/>
                        <a:t>Bailleurs sociaux</a:t>
                      </a:r>
                      <a:endParaRPr lang="fr-FR" sz="1100" dirty="0"/>
                    </a:p>
                  </a:txBody>
                  <a:tcPr/>
                </a:tc>
                <a:tc>
                  <a:txBody>
                    <a:bodyPr/>
                    <a:lstStyle/>
                    <a:p>
                      <a:pPr algn="ctr"/>
                      <a:r>
                        <a:rPr lang="fr-FR" sz="1100" dirty="0" smtClean="0"/>
                        <a:t>15</a:t>
                      </a: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AMIDS</a:t>
                      </a:r>
                    </a:p>
                  </a:txBody>
                  <a:tcPr/>
                </a:tc>
                <a:tc>
                  <a:txBody>
                    <a:bodyPr/>
                    <a:lstStyle/>
                    <a:p>
                      <a:pPr algn="ctr"/>
                      <a:endParaRPr lang="fr-FR" sz="1100" dirty="0"/>
                    </a:p>
                  </a:txBody>
                  <a:tcPr/>
                </a:tc>
                <a:tc>
                  <a:txBody>
                    <a:bodyPr/>
                    <a:lstStyle/>
                    <a:p>
                      <a:pPr algn="ctr"/>
                      <a:endParaRPr lang="fr-FR" sz="1100" dirty="0"/>
                    </a:p>
                  </a:txBody>
                  <a:tcPr/>
                </a:tc>
                <a:tc>
                  <a:txBody>
                    <a:bodyPr/>
                    <a:lstStyle/>
                    <a:p>
                      <a:endParaRPr lang="fr-FR" sz="1100" dirty="0"/>
                    </a:p>
                  </a:txBody>
                  <a:tcPr/>
                </a:tc>
              </a:tr>
              <a:tr h="165452">
                <a:tc>
                  <a:txBody>
                    <a:bodyPr/>
                    <a:lstStyle/>
                    <a:p>
                      <a:r>
                        <a:rPr lang="fr-FR" sz="1050" dirty="0" smtClean="0"/>
                        <a:t>Fougères</a:t>
                      </a:r>
                      <a:endParaRPr lang="fr-FR" sz="1050" dirty="0"/>
                    </a:p>
                  </a:txBody>
                  <a:tcPr/>
                </a:tc>
                <a:tc>
                  <a:txBody>
                    <a:bodyPr/>
                    <a:lstStyle/>
                    <a:p>
                      <a:endParaRPr lang="fr-FR" sz="1100" dirty="0"/>
                    </a:p>
                  </a:txBody>
                  <a:tcPr/>
                </a:tc>
                <a:tc>
                  <a:txBody>
                    <a:bodyPr/>
                    <a:lstStyle/>
                    <a:p>
                      <a:pPr algn="ctr"/>
                      <a:r>
                        <a:rPr lang="fr-FR" sz="1100" dirty="0" smtClean="0"/>
                        <a:t>Bailleurs sociaux</a:t>
                      </a:r>
                      <a:endParaRPr lang="fr-FR" sz="1100" dirty="0"/>
                    </a:p>
                  </a:txBody>
                  <a:tcPr/>
                </a:tc>
                <a:tc>
                  <a:txBody>
                    <a:bodyPr/>
                    <a:lstStyle/>
                    <a:p>
                      <a:pPr algn="ctr"/>
                      <a:endParaRPr lang="fr-FR" sz="1100" dirty="0"/>
                    </a:p>
                  </a:txBody>
                  <a:tcPr/>
                </a:tc>
                <a:tc>
                  <a:txBody>
                    <a:bodyPr/>
                    <a:lstStyle/>
                    <a:p>
                      <a:pPr algn="ctr"/>
                      <a:endParaRPr lang="fr-FR" sz="1100" dirty="0"/>
                    </a:p>
                  </a:txBody>
                  <a:tcPr/>
                </a:tc>
                <a:tc>
                  <a:txBody>
                    <a:bodyPr/>
                    <a:lstStyle/>
                    <a:p>
                      <a:pPr algn="ctr"/>
                      <a:r>
                        <a:rPr lang="fr-FR" sz="1100" dirty="0" smtClean="0"/>
                        <a:t>12</a:t>
                      </a:r>
                      <a:endParaRPr lang="fr-FR" sz="1100" dirty="0"/>
                    </a:p>
                  </a:txBody>
                  <a:tcPr/>
                </a:tc>
                <a:tc>
                  <a:txBody>
                    <a:bodyPr/>
                    <a:lstStyle/>
                    <a:p>
                      <a:pPr algn="ctr"/>
                      <a:r>
                        <a:rPr lang="fr-FR" sz="1100" dirty="0" smtClean="0"/>
                        <a:t>POSABITAT</a:t>
                      </a:r>
                      <a:endParaRPr lang="fr-FR" sz="1100" dirty="0"/>
                    </a:p>
                  </a:txBody>
                  <a:tcPr/>
                </a:tc>
                <a:tc>
                  <a:txBody>
                    <a:bodyPr/>
                    <a:lstStyle/>
                    <a:p>
                      <a:endParaRPr lang="fr-FR" sz="1100" dirty="0"/>
                    </a:p>
                  </a:txBody>
                  <a:tcPr/>
                </a:tc>
              </a:tr>
              <a:tr h="170780">
                <a:tc>
                  <a:txBody>
                    <a:bodyPr/>
                    <a:lstStyle/>
                    <a:p>
                      <a:r>
                        <a:rPr lang="fr-FR" sz="1400" b="1" dirty="0" smtClean="0"/>
                        <a:t>TOTAL</a:t>
                      </a:r>
                      <a:endParaRPr lang="fr-FR" sz="1400" b="1" dirty="0"/>
                    </a:p>
                  </a:txBody>
                  <a:tcPr/>
                </a:tc>
                <a:tc>
                  <a:txBody>
                    <a:bodyPr/>
                    <a:lstStyle/>
                    <a:p>
                      <a:pPr algn="ctr"/>
                      <a:r>
                        <a:rPr lang="fr-FR" sz="1400" b="0" dirty="0" smtClean="0"/>
                        <a:t>En</a:t>
                      </a:r>
                      <a:r>
                        <a:rPr lang="fr-FR" sz="1400" b="0" baseline="0" dirty="0" smtClean="0"/>
                        <a:t> cours de dénombrement</a:t>
                      </a:r>
                      <a:endParaRPr lang="fr-FR" sz="1400" b="0" dirty="0"/>
                    </a:p>
                  </a:txBody>
                  <a:tcPr/>
                </a:tc>
                <a:tc>
                  <a:txBody>
                    <a:bodyPr/>
                    <a:lstStyle/>
                    <a:p>
                      <a:endParaRPr lang="fr-FR" sz="1400" b="1" dirty="0"/>
                    </a:p>
                  </a:txBody>
                  <a:tcPr/>
                </a:tc>
                <a:tc>
                  <a:txBody>
                    <a:bodyPr/>
                    <a:lstStyle/>
                    <a:p>
                      <a:pPr algn="ctr"/>
                      <a:r>
                        <a:rPr lang="fr-FR" sz="1400" b="1" dirty="0" smtClean="0"/>
                        <a:t>98</a:t>
                      </a:r>
                      <a:endParaRPr lang="fr-FR" sz="1400" b="1" dirty="0"/>
                    </a:p>
                  </a:txBody>
                  <a:tcPr/>
                </a:tc>
                <a:tc>
                  <a:txBody>
                    <a:bodyPr/>
                    <a:lstStyle/>
                    <a:p>
                      <a:endParaRPr lang="fr-FR" sz="1400" b="1" dirty="0"/>
                    </a:p>
                  </a:txBody>
                  <a:tcPr/>
                </a:tc>
                <a:tc>
                  <a:txBody>
                    <a:bodyPr/>
                    <a:lstStyle/>
                    <a:p>
                      <a:pPr algn="ctr"/>
                      <a:r>
                        <a:rPr lang="fr-FR" sz="1400" b="1" dirty="0" smtClean="0"/>
                        <a:t>38</a:t>
                      </a:r>
                      <a:endParaRPr lang="fr-FR" sz="1400" b="1" dirty="0"/>
                    </a:p>
                  </a:txBody>
                  <a:tcPr/>
                </a:tc>
                <a:tc>
                  <a:txBody>
                    <a:bodyPr/>
                    <a:lstStyle/>
                    <a:p>
                      <a:endParaRPr lang="fr-FR" sz="1400" b="1" dirty="0"/>
                    </a:p>
                  </a:txBody>
                  <a:tcPr/>
                </a:tc>
                <a:tc>
                  <a:txBody>
                    <a:bodyPr/>
                    <a:lstStyle/>
                    <a:p>
                      <a:endParaRPr lang="fr-FR" sz="1400" b="1" dirty="0"/>
                    </a:p>
                  </a:txBody>
                  <a:tcPr/>
                </a:tc>
              </a:tr>
              <a:tr h="170780">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smtClean="0"/>
                    </a:p>
                  </a:txBody>
                  <a:tcPr/>
                </a:tc>
                <a:tc hMerge="1">
                  <a:txBody>
                    <a:bodyPr/>
                    <a:lstStyle/>
                    <a:p>
                      <a:endParaRPr lang="fr-FR" sz="1400" dirty="0"/>
                    </a:p>
                  </a:txBody>
                  <a:tcPr/>
                </a:tc>
                <a:tc hMerge="1">
                  <a:txBody>
                    <a:bodyPr/>
                    <a:lstStyle/>
                    <a:p>
                      <a:endParaRPr lang="fr-FR"/>
                    </a:p>
                  </a:txBody>
                  <a:tcPr/>
                </a:tc>
                <a:tc hMerge="1">
                  <a:txBody>
                    <a:bodyPr/>
                    <a:lstStyle/>
                    <a:p>
                      <a:endParaRPr lang="fr-FR" sz="1400" dirty="0"/>
                    </a:p>
                  </a:txBody>
                  <a:tcPr/>
                </a:tc>
                <a:tc hMerge="1">
                  <a:txBody>
                    <a:bodyPr/>
                    <a:lstStyle/>
                    <a:p>
                      <a:endParaRPr lang="fr-FR"/>
                    </a:p>
                  </a:txBody>
                  <a:tcPr/>
                </a:tc>
                <a:tc hMerge="1">
                  <a:txBody>
                    <a:bodyPr/>
                    <a:lstStyle/>
                    <a:p>
                      <a:endParaRPr lang="fr-FR" sz="1400" dirty="0"/>
                    </a:p>
                  </a:txBody>
                  <a:tcPr/>
                </a:tc>
                <a:tc hMerge="1">
                  <a:txBody>
                    <a:bodyPr/>
                    <a:lstStyle/>
                    <a:p>
                      <a:endParaRPr lang="fr-FR"/>
                    </a:p>
                  </a:txBody>
                  <a:tcPr/>
                </a:tc>
                <a:tc hMerge="1">
                  <a:txBody>
                    <a:bodyPr/>
                    <a:lstStyle/>
                    <a:p>
                      <a:endParaRPr lang="fr-FR" sz="1400" dirty="0"/>
                    </a:p>
                  </a:txBody>
                  <a:tcPr/>
                </a:tc>
              </a:tr>
            </a:tbl>
          </a:graphicData>
        </a:graphic>
      </p:graphicFrame>
      <p:sp>
        <p:nvSpPr>
          <p:cNvPr id="6" name="Espace réservé du numéro de diapositive 5"/>
          <p:cNvSpPr>
            <a:spLocks noGrp="1"/>
          </p:cNvSpPr>
          <p:nvPr>
            <p:ph type="sldNum" sz="quarter" idx="12"/>
          </p:nvPr>
        </p:nvSpPr>
        <p:spPr/>
        <p:txBody>
          <a:bodyPr/>
          <a:lstStyle/>
          <a:p>
            <a:fld id="{BF04BB22-2AB2-42CB-A0B2-689284E73A15}" type="slidenum">
              <a:rPr lang="fr-FR" smtClean="0"/>
              <a:t>13</a:t>
            </a:fld>
            <a:endParaRPr lang="fr-FR"/>
          </a:p>
        </p:txBody>
      </p:sp>
    </p:spTree>
    <p:extLst>
      <p:ext uri="{BB962C8B-B14F-4D97-AF65-F5344CB8AC3E}">
        <p14:creationId xmlns:p14="http://schemas.microsoft.com/office/powerpoint/2010/main" val="4012178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0" y="7887"/>
            <a:ext cx="3779912" cy="1656184"/>
          </a:xfrm>
        </p:spPr>
        <p:txBody>
          <a:bodyPr/>
          <a:lstStyle/>
          <a:p>
            <a:r>
              <a:rPr lang="fr-FR" sz="2000" dirty="0"/>
              <a:t>Sous-projet </a:t>
            </a:r>
            <a:r>
              <a:rPr lang="fr-FR" sz="2000" dirty="0" smtClean="0"/>
              <a:t>n°2</a:t>
            </a:r>
            <a:r>
              <a:rPr lang="fr-FR" sz="2000" dirty="0"/>
              <a:t> : Favoriser l’accès au logement des personnes souffrant de troubles de la santé mentale</a:t>
            </a:r>
          </a:p>
          <a:p>
            <a:endParaRPr lang="fr-FR" sz="1800" dirty="0"/>
          </a:p>
        </p:txBody>
      </p:sp>
      <p:sp>
        <p:nvSpPr>
          <p:cNvPr id="3" name="Espace réservé du texte 2"/>
          <p:cNvSpPr>
            <a:spLocks noGrp="1"/>
          </p:cNvSpPr>
          <p:nvPr>
            <p:ph type="body" sz="quarter" idx="15"/>
          </p:nvPr>
        </p:nvSpPr>
        <p:spPr>
          <a:xfrm>
            <a:off x="0" y="1628800"/>
            <a:ext cx="9144000" cy="3816325"/>
          </a:xfrm>
        </p:spPr>
        <p:txBody>
          <a:bodyPr/>
          <a:lstStyle/>
          <a:p>
            <a:pPr marL="0" indent="0">
              <a:buNone/>
            </a:pPr>
            <a:r>
              <a:rPr lang="fr-FR" sz="1200" b="1" dirty="0" smtClean="0"/>
              <a:t>Le </a:t>
            </a:r>
            <a:r>
              <a:rPr lang="fr-FR" sz="1200" b="1" dirty="0"/>
              <a:t>SAVS assure un soutien social pour l'insertion de la personne handicapée </a:t>
            </a:r>
            <a:r>
              <a:rPr lang="fr-FR" sz="1200" dirty="0"/>
              <a:t>ou/et de ses aidants </a:t>
            </a:r>
            <a:r>
              <a:rPr lang="fr-FR" sz="1200" dirty="0" smtClean="0"/>
              <a:t>en intervenant </a:t>
            </a:r>
            <a:r>
              <a:rPr lang="fr-FR" sz="1200" dirty="0"/>
              <a:t>essentiellement </a:t>
            </a:r>
            <a:r>
              <a:rPr lang="fr-FR" sz="1200" dirty="0" smtClean="0"/>
              <a:t>à leur domicile, </a:t>
            </a:r>
            <a:r>
              <a:rPr lang="fr-FR" sz="1200" dirty="0"/>
              <a:t>sur rendez-vous </a:t>
            </a:r>
            <a:r>
              <a:rPr lang="fr-FR" sz="1200" dirty="0" smtClean="0"/>
              <a:t>ou </a:t>
            </a:r>
            <a:r>
              <a:rPr lang="fr-FR" sz="1200" dirty="0"/>
              <a:t>selon les besoins, il l’accompagne à l’extérieur dans ses démarches de soins et ses démarches administratives</a:t>
            </a:r>
            <a:r>
              <a:rPr lang="fr-FR" sz="1200" dirty="0" smtClean="0"/>
              <a:t>. Les </a:t>
            </a:r>
            <a:r>
              <a:rPr lang="fr-FR" sz="1200" dirty="0"/>
              <a:t>locaux du SAVS sont également un lieu d’accueil et de rencontre où se déroulent certaines activités de loisir (cours de cuisine, de musique, de danse, </a:t>
            </a:r>
            <a:r>
              <a:rPr lang="fr-FR" sz="1200" dirty="0" smtClean="0"/>
              <a:t>...) Des </a:t>
            </a:r>
            <a:r>
              <a:rPr lang="fr-FR" sz="1200" dirty="0"/>
              <a:t>séances de sports collectifs </a:t>
            </a:r>
            <a:r>
              <a:rPr lang="fr-FR" sz="1200" dirty="0" smtClean="0"/>
              <a:t>se </a:t>
            </a:r>
            <a:r>
              <a:rPr lang="fr-FR" sz="1200" dirty="0"/>
              <a:t>déroulent dans les différentes institutions d’Ille Et Vilaine. </a:t>
            </a:r>
            <a:r>
              <a:rPr lang="fr-FR" sz="1200" dirty="0" smtClean="0"/>
              <a:t> Objectifs </a:t>
            </a:r>
            <a:r>
              <a:rPr lang="fr-FR" sz="1200" dirty="0"/>
              <a:t>:</a:t>
            </a:r>
          </a:p>
          <a:p>
            <a:pPr marL="0" lvl="0" indent="0">
              <a:buNone/>
            </a:pPr>
            <a:r>
              <a:rPr lang="fr-FR" sz="1100" dirty="0" smtClean="0"/>
              <a:t>. Accompagner </a:t>
            </a:r>
            <a:r>
              <a:rPr lang="fr-FR" sz="1100" dirty="0"/>
              <a:t>le Bénéficiaire en soutenant son projet de vie afin de lui permettre de vivre « le plus dignement possible»,</a:t>
            </a:r>
          </a:p>
          <a:p>
            <a:pPr marL="0" lvl="0" indent="0">
              <a:buNone/>
            </a:pPr>
            <a:r>
              <a:rPr lang="fr-FR" sz="1100" dirty="0" smtClean="0"/>
              <a:t>. Proposer </a:t>
            </a:r>
            <a:r>
              <a:rPr lang="fr-FR" sz="1100" dirty="0"/>
              <a:t>un accompagnement personnalisé au Bénéficiaire pour favoriser sa qualité de vie et son intégration sociale, </a:t>
            </a:r>
          </a:p>
          <a:p>
            <a:pPr marL="0" lvl="0" indent="0">
              <a:buNone/>
            </a:pPr>
            <a:r>
              <a:rPr lang="fr-FR" sz="1100" dirty="0" smtClean="0"/>
              <a:t>. S’assurer </a:t>
            </a:r>
            <a:r>
              <a:rPr lang="fr-FR" sz="1100" dirty="0"/>
              <a:t>que ses besoins vitaux sont respectés, vérifier que ses droits sociaux sont acquis et sauvegardés, </a:t>
            </a:r>
          </a:p>
          <a:p>
            <a:pPr marL="0" lvl="0" indent="0">
              <a:buNone/>
            </a:pPr>
            <a:r>
              <a:rPr lang="fr-FR" sz="1100" dirty="0" smtClean="0"/>
              <a:t>. L’accompagner </a:t>
            </a:r>
            <a:r>
              <a:rPr lang="fr-FR" sz="1100" dirty="0"/>
              <a:t>vers les soins psychiatriques et somatiques, </a:t>
            </a:r>
          </a:p>
          <a:p>
            <a:pPr marL="0" indent="0">
              <a:buNone/>
            </a:pPr>
            <a:r>
              <a:rPr lang="fr-FR" sz="1100" b="1" dirty="0" smtClean="0"/>
              <a:t>Le </a:t>
            </a:r>
            <a:r>
              <a:rPr lang="fr-FR" sz="1100" b="1" dirty="0"/>
              <a:t>fonctionnement du service s’appuie sur le constat </a:t>
            </a:r>
            <a:r>
              <a:rPr lang="fr-FR" sz="1100" dirty="0"/>
              <a:t>que les personnes handicapées par la maladie psychique, schizophrénie ou troubles bipolaires </a:t>
            </a:r>
            <a:r>
              <a:rPr lang="fr-FR" sz="1100" dirty="0" smtClean="0"/>
              <a:t>vivent </a:t>
            </a:r>
            <a:r>
              <a:rPr lang="fr-FR" sz="1100" dirty="0"/>
              <a:t>majoritairement à domicile</a:t>
            </a:r>
            <a:r>
              <a:rPr lang="fr-FR" sz="1100" dirty="0" smtClean="0"/>
              <a:t>, sont </a:t>
            </a:r>
            <a:r>
              <a:rPr lang="fr-FR" sz="1100" dirty="0"/>
              <a:t>principalement soutenues par leur réseau familial</a:t>
            </a:r>
            <a:r>
              <a:rPr lang="fr-FR" sz="1100" dirty="0" smtClean="0"/>
              <a:t>, sont </a:t>
            </a:r>
            <a:r>
              <a:rPr lang="fr-FR" sz="1100" dirty="0"/>
              <a:t>souvent tenues éloignées de l’emploi</a:t>
            </a:r>
            <a:r>
              <a:rPr lang="fr-FR" sz="1100" dirty="0" smtClean="0"/>
              <a:t>, fréquentent </a:t>
            </a:r>
            <a:r>
              <a:rPr lang="fr-FR" sz="1100" dirty="0"/>
              <a:t>peu les centres sociaux et participent rarement à des activités </a:t>
            </a:r>
            <a:r>
              <a:rPr lang="fr-FR" sz="1100" dirty="0" smtClean="0"/>
              <a:t>extérieures. Présentant </a:t>
            </a:r>
            <a:r>
              <a:rPr lang="fr-FR" sz="1100" dirty="0"/>
              <a:t>des difficultés relationnelles, certaines </a:t>
            </a:r>
            <a:r>
              <a:rPr lang="fr-FR" sz="1100" dirty="0" smtClean="0"/>
              <a:t>personnes n’ont </a:t>
            </a:r>
            <a:r>
              <a:rPr lang="fr-FR" sz="1100" dirty="0"/>
              <a:t>aucune </a:t>
            </a:r>
            <a:r>
              <a:rPr lang="fr-FR" sz="1100" dirty="0" smtClean="0"/>
              <a:t>demande et </a:t>
            </a:r>
            <a:r>
              <a:rPr lang="fr-FR" sz="1100" dirty="0"/>
              <a:t>vivent dans l’isolement.</a:t>
            </a:r>
          </a:p>
          <a:p>
            <a:pPr marL="0" indent="0">
              <a:buNone/>
            </a:pPr>
            <a:r>
              <a:rPr lang="fr-FR" sz="1200" b="1" u="sng" dirty="0"/>
              <a:t>Des réponses qui sont anticipées</a:t>
            </a:r>
            <a:endParaRPr lang="fr-FR" sz="1200" dirty="0"/>
          </a:p>
          <a:p>
            <a:pPr marL="0" indent="0">
              <a:buNone/>
            </a:pPr>
            <a:r>
              <a:rPr lang="fr-FR" sz="1200" b="1" dirty="0"/>
              <a:t> </a:t>
            </a:r>
            <a:r>
              <a:rPr lang="fr-FR" sz="1100" b="1" dirty="0" smtClean="0"/>
              <a:t>La </a:t>
            </a:r>
            <a:r>
              <a:rPr lang="fr-FR" sz="1100" b="1" dirty="0"/>
              <a:t>continuité des soins : </a:t>
            </a:r>
            <a:r>
              <a:rPr lang="fr-FR" sz="1100" dirty="0"/>
              <a:t>Le handicap psychique résulte le plus souvent des conséquences de maladies telles que la psychose, les troubles bipolaires, les troubles graves de la personnalité. Il s’inscrit dans la durée. Assurer la continuité des soins, y compris somatiques, est donc essentiel à proximité du lieu de vie. Le rôle du référent et ses passages à domicile sont essentiels</a:t>
            </a:r>
            <a:r>
              <a:rPr lang="fr-FR" sz="1100" dirty="0" smtClean="0"/>
              <a:t>.</a:t>
            </a:r>
          </a:p>
          <a:p>
            <a:pPr marL="0" indent="0">
              <a:buNone/>
            </a:pPr>
            <a:r>
              <a:rPr lang="fr-FR" sz="1100" b="1" dirty="0" smtClean="0"/>
              <a:t>L’obtention </a:t>
            </a:r>
            <a:r>
              <a:rPr lang="fr-FR" sz="1100" b="1" dirty="0"/>
              <a:t>de ressources </a:t>
            </a:r>
            <a:r>
              <a:rPr lang="fr-FR" sz="1100" b="1" dirty="0" smtClean="0"/>
              <a:t>minimales  </a:t>
            </a:r>
            <a:r>
              <a:rPr lang="fr-FR" sz="1100" dirty="0"/>
              <a:t> </a:t>
            </a:r>
          </a:p>
          <a:p>
            <a:pPr marL="0" indent="0">
              <a:buNone/>
            </a:pPr>
            <a:r>
              <a:rPr lang="fr-FR" sz="1100" b="1" dirty="0"/>
              <a:t>L’obtention d’un logement adapté ou d’un </a:t>
            </a:r>
            <a:r>
              <a:rPr lang="fr-FR" sz="1100" b="1" dirty="0" smtClean="0"/>
              <a:t>hébergement : </a:t>
            </a:r>
            <a:r>
              <a:rPr lang="fr-FR" sz="1100" dirty="0" smtClean="0"/>
              <a:t>Avoir </a:t>
            </a:r>
            <a:r>
              <a:rPr lang="fr-FR" sz="1100" dirty="0"/>
              <a:t>un logement adapté est un droit pour toute personne, surtout si elle est spécialement fragile. Il existe diverses options de logements adaptés au niveau d’autonomie de chacun (maisons relais, pensions de famille, résidences d’accueil, hébergements en institution médico-sociale…).</a:t>
            </a:r>
          </a:p>
          <a:p>
            <a:pPr marL="0" indent="0">
              <a:buNone/>
            </a:pPr>
            <a:r>
              <a:rPr lang="fr-FR" sz="1100" dirty="0"/>
              <a:t>Le maintien dans le logement existant est </a:t>
            </a:r>
            <a:r>
              <a:rPr lang="fr-FR" sz="1100" dirty="0" smtClean="0"/>
              <a:t>une préoccupations qui nécessite </a:t>
            </a:r>
            <a:r>
              <a:rPr lang="fr-FR" sz="1100" dirty="0"/>
              <a:t>le plus souvent un accompagnement spécifique du référent et des visites à domicile régulières.</a:t>
            </a:r>
          </a:p>
          <a:p>
            <a:pPr marL="0" indent="0">
              <a:buNone/>
            </a:pPr>
            <a:r>
              <a:rPr lang="fr-FR" sz="1200" b="1" dirty="0" smtClean="0"/>
              <a:t>La </a:t>
            </a:r>
            <a:r>
              <a:rPr lang="fr-FR" sz="1200" b="1" dirty="0"/>
              <a:t>mise en œuvre d’un accompagnement personnalisé s’inscrit dans la durée</a:t>
            </a:r>
          </a:p>
          <a:p>
            <a:pPr marL="0" indent="0">
              <a:buNone/>
            </a:pPr>
            <a:r>
              <a:rPr lang="fr-FR" sz="1200" dirty="0"/>
              <a:t>Cet accompagnement devra être adapté selon les périodes et renforcé en cas de changement de traitement, de lieu de vie, de contexte affectif… L’accompagnement des bénéficiaires </a:t>
            </a:r>
            <a:r>
              <a:rPr lang="fr-FR" sz="1200" dirty="0" smtClean="0"/>
              <a:t>en </a:t>
            </a:r>
            <a:r>
              <a:rPr lang="fr-FR" sz="1200" dirty="0"/>
              <a:t>SAVS ou en SAMSAH peut concerner la sphère personnelle (se soigner, faire des courses, préparer des repas…), sociale (organiser une sortie, un rendez-vous…) ou professionnelle (orientation, aide à l’intégration, aménagement de poste…).</a:t>
            </a:r>
          </a:p>
          <a:p>
            <a:pPr marL="0" indent="0">
              <a:buNone/>
            </a:pPr>
            <a:r>
              <a:rPr lang="fr-FR" sz="1200" b="1" dirty="0"/>
              <a:t> </a:t>
            </a:r>
            <a:r>
              <a:rPr lang="fr-FR" sz="1200" dirty="0" smtClean="0"/>
              <a:t>Seulement </a:t>
            </a:r>
            <a:r>
              <a:rPr lang="fr-FR" sz="1200" dirty="0"/>
              <a:t>si elle est nécessaire, une protection </a:t>
            </a:r>
            <a:r>
              <a:rPr lang="fr-FR" sz="1200" dirty="0" smtClean="0"/>
              <a:t>juridique et  si </a:t>
            </a:r>
            <a:r>
              <a:rPr lang="fr-FR" sz="1200" dirty="0"/>
              <a:t>la santé le permet, des activités ou un travail</a:t>
            </a:r>
          </a:p>
          <a:p>
            <a:pPr marL="0" indent="0">
              <a:buNone/>
            </a:pPr>
            <a:endParaRPr lang="fr-FR" sz="1400" dirty="0"/>
          </a:p>
        </p:txBody>
      </p:sp>
      <p:sp>
        <p:nvSpPr>
          <p:cNvPr id="4" name="ZoneTexte 3"/>
          <p:cNvSpPr txBox="1"/>
          <p:nvPr/>
        </p:nvSpPr>
        <p:spPr>
          <a:xfrm>
            <a:off x="5724128" y="260648"/>
            <a:ext cx="3240360" cy="646331"/>
          </a:xfrm>
          <a:prstGeom prst="rect">
            <a:avLst/>
          </a:prstGeom>
          <a:noFill/>
        </p:spPr>
        <p:txBody>
          <a:bodyPr wrap="square" rtlCol="0">
            <a:spAutoFit/>
          </a:bodyPr>
          <a:lstStyle/>
          <a:p>
            <a:pPr algn="ctr"/>
            <a:r>
              <a:rPr lang="fr-FR" b="1" dirty="0"/>
              <a:t>Volet </a:t>
            </a:r>
            <a:r>
              <a:rPr lang="fr-FR" b="1" dirty="0" smtClean="0"/>
              <a:t>2 </a:t>
            </a:r>
            <a:r>
              <a:rPr lang="fr-FR" b="1" dirty="0"/>
              <a:t>: </a:t>
            </a:r>
            <a:r>
              <a:rPr lang="fr-FR" b="1" dirty="0" smtClean="0"/>
              <a:t>Diagnostic et Accompagnement projetés</a:t>
            </a:r>
          </a:p>
        </p:txBody>
      </p:sp>
      <p:sp>
        <p:nvSpPr>
          <p:cNvPr id="5" name="Espace réservé du numéro de diapositive 4"/>
          <p:cNvSpPr>
            <a:spLocks noGrp="1"/>
          </p:cNvSpPr>
          <p:nvPr>
            <p:ph type="sldNum" sz="quarter" idx="12"/>
          </p:nvPr>
        </p:nvSpPr>
        <p:spPr/>
        <p:txBody>
          <a:bodyPr/>
          <a:lstStyle/>
          <a:p>
            <a:fld id="{BF04BB22-2AB2-42CB-A0B2-689284E73A15}" type="slidenum">
              <a:rPr lang="fr-FR" smtClean="0"/>
              <a:t>14</a:t>
            </a:fld>
            <a:endParaRPr lang="fr-FR" dirty="0"/>
          </a:p>
        </p:txBody>
      </p:sp>
    </p:spTree>
    <p:extLst>
      <p:ext uri="{BB962C8B-B14F-4D97-AF65-F5344CB8AC3E}">
        <p14:creationId xmlns:p14="http://schemas.microsoft.com/office/powerpoint/2010/main" val="1375802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0" y="7887"/>
            <a:ext cx="3851920" cy="1656184"/>
          </a:xfrm>
        </p:spPr>
        <p:txBody>
          <a:bodyPr/>
          <a:lstStyle/>
          <a:p>
            <a:r>
              <a:rPr lang="fr-FR" sz="2000" dirty="0"/>
              <a:t>Sous-projet </a:t>
            </a:r>
            <a:r>
              <a:rPr lang="fr-FR" sz="2000" dirty="0" smtClean="0"/>
              <a:t>n°2</a:t>
            </a:r>
            <a:r>
              <a:rPr lang="fr-FR" sz="2000" dirty="0"/>
              <a:t> : Favoriser l’accès au logement des personnes souffrant de troubles de la santé mentale</a:t>
            </a:r>
          </a:p>
          <a:p>
            <a:endParaRPr lang="fr-FR" sz="1800" dirty="0"/>
          </a:p>
        </p:txBody>
      </p:sp>
      <p:sp>
        <p:nvSpPr>
          <p:cNvPr id="3" name="Espace réservé du texte 2"/>
          <p:cNvSpPr>
            <a:spLocks noGrp="1"/>
          </p:cNvSpPr>
          <p:nvPr>
            <p:ph type="body" sz="quarter" idx="15"/>
          </p:nvPr>
        </p:nvSpPr>
        <p:spPr>
          <a:xfrm>
            <a:off x="35496" y="1556793"/>
            <a:ext cx="9108504" cy="1368152"/>
          </a:xfrm>
        </p:spPr>
        <p:txBody>
          <a:bodyPr/>
          <a:lstStyle/>
          <a:p>
            <a:pPr marL="0" indent="0">
              <a:buNone/>
            </a:pPr>
            <a:r>
              <a:rPr lang="fr-FR" sz="1400" dirty="0" smtClean="0"/>
              <a:t>Le développement de logements </a:t>
            </a:r>
            <a:r>
              <a:rPr lang="fr-FR" sz="1400" dirty="0"/>
              <a:t>adaptés </a:t>
            </a:r>
            <a:r>
              <a:rPr lang="fr-FR" sz="1400" dirty="0" smtClean="0"/>
              <a:t>à proximité d'une </a:t>
            </a:r>
            <a:r>
              <a:rPr lang="fr-FR" sz="1400" dirty="0"/>
              <a:t>structure d'hébergement de type collectif </a:t>
            </a:r>
            <a:r>
              <a:rPr lang="fr-FR" sz="1400" dirty="0" smtClean="0"/>
              <a:t>où </a:t>
            </a:r>
            <a:r>
              <a:rPr lang="fr-FR" sz="1400" dirty="0"/>
              <a:t>il y a une possibilité de présence 24 h /24  en cas de besoin de parler </a:t>
            </a:r>
            <a:r>
              <a:rPr lang="fr-FR" sz="1400" dirty="0" smtClean="0"/>
              <a:t>est nécessaire</a:t>
            </a:r>
            <a:r>
              <a:rPr lang="fr-FR" sz="1400" dirty="0"/>
              <a:t>. </a:t>
            </a:r>
          </a:p>
          <a:p>
            <a:pPr marL="0" indent="0">
              <a:buNone/>
            </a:pPr>
            <a:r>
              <a:rPr lang="fr-FR" sz="1400" dirty="0" smtClean="0"/>
              <a:t>Leur développement sur </a:t>
            </a:r>
            <a:r>
              <a:rPr lang="fr-FR" sz="1400" dirty="0"/>
              <a:t>l'ensemble du territoire </a:t>
            </a:r>
            <a:r>
              <a:rPr lang="fr-FR" sz="1400" dirty="0" smtClean="0"/>
              <a:t> est indispensable pour </a:t>
            </a:r>
            <a:r>
              <a:rPr lang="fr-FR" sz="1400" dirty="0"/>
              <a:t>éviter la perte de repères </a:t>
            </a:r>
            <a:r>
              <a:rPr lang="fr-FR" sz="1400" dirty="0" smtClean="0"/>
              <a:t>temporels et spatiaux.</a:t>
            </a:r>
          </a:p>
          <a:p>
            <a:pPr marL="0" indent="0">
              <a:buNone/>
            </a:pPr>
            <a:r>
              <a:rPr lang="fr-FR" sz="1400" dirty="0" smtClean="0"/>
              <a:t>Le fléchage de  logements existants peut également s’envisager</a:t>
            </a:r>
          </a:p>
        </p:txBody>
      </p:sp>
      <p:sp>
        <p:nvSpPr>
          <p:cNvPr id="4" name="ZoneTexte 3"/>
          <p:cNvSpPr txBox="1"/>
          <p:nvPr/>
        </p:nvSpPr>
        <p:spPr>
          <a:xfrm>
            <a:off x="5724128" y="260648"/>
            <a:ext cx="3240360" cy="923330"/>
          </a:xfrm>
          <a:prstGeom prst="rect">
            <a:avLst/>
          </a:prstGeom>
          <a:noFill/>
        </p:spPr>
        <p:txBody>
          <a:bodyPr wrap="square" rtlCol="0">
            <a:spAutoFit/>
          </a:bodyPr>
          <a:lstStyle/>
          <a:p>
            <a:pPr algn="ctr"/>
            <a:r>
              <a:rPr lang="fr-FR" b="1" dirty="0" smtClean="0"/>
              <a:t>Volet 3 : offre de logements mobilisées et organisation des parcours</a:t>
            </a:r>
            <a:endParaRPr lang="fr-FR" b="1" dirty="0"/>
          </a:p>
        </p:txBody>
      </p:sp>
      <p:graphicFrame>
        <p:nvGraphicFramePr>
          <p:cNvPr id="5" name="Tableau 4"/>
          <p:cNvGraphicFramePr>
            <a:graphicFrameLocks noGrp="1"/>
          </p:cNvGraphicFramePr>
          <p:nvPr>
            <p:extLst>
              <p:ext uri="{D42A27DB-BD31-4B8C-83A1-F6EECF244321}">
                <p14:modId xmlns:p14="http://schemas.microsoft.com/office/powerpoint/2010/main" val="4116732571"/>
              </p:ext>
            </p:extLst>
          </p:nvPr>
        </p:nvGraphicFramePr>
        <p:xfrm>
          <a:off x="0" y="2924944"/>
          <a:ext cx="9144001" cy="3354634"/>
        </p:xfrm>
        <a:graphic>
          <a:graphicData uri="http://schemas.openxmlformats.org/drawingml/2006/table">
            <a:tbl>
              <a:tblPr firstRow="1" bandRow="1">
                <a:tableStyleId>{5C22544A-7EE6-4342-B048-85BDC9FD1C3A}</a:tableStyleId>
              </a:tblPr>
              <a:tblGrid>
                <a:gridCol w="2592288"/>
                <a:gridCol w="2106233"/>
                <a:gridCol w="2159479"/>
                <a:gridCol w="2286001"/>
              </a:tblGrid>
              <a:tr h="403082">
                <a:tc>
                  <a:txBody>
                    <a:bodyPr/>
                    <a:lstStyle/>
                    <a:p>
                      <a:r>
                        <a:rPr lang="fr-FR" sz="1050" dirty="0" smtClean="0"/>
                        <a:t>Territoire</a:t>
                      </a:r>
                      <a:r>
                        <a:rPr lang="fr-FR" sz="1050" baseline="0" dirty="0" smtClean="0"/>
                        <a:t>  de mobilisation de la mesure</a:t>
                      </a:r>
                      <a:endParaRPr lang="fr-FR" sz="1050" dirty="0"/>
                    </a:p>
                  </a:txBody>
                  <a:tcPr/>
                </a:tc>
                <a:tc>
                  <a:txBody>
                    <a:bodyPr/>
                    <a:lstStyle/>
                    <a:p>
                      <a:pPr algn="ctr"/>
                      <a:r>
                        <a:rPr lang="fr-FR" sz="1050" dirty="0" smtClean="0"/>
                        <a:t>Logements</a:t>
                      </a:r>
                      <a:r>
                        <a:rPr lang="fr-FR" sz="1050" baseline="0" dirty="0" smtClean="0"/>
                        <a:t> accompagnés</a:t>
                      </a:r>
                      <a:endParaRPr lang="fr-FR" sz="1050" dirty="0"/>
                    </a:p>
                  </a:txBody>
                  <a:tcPr/>
                </a:tc>
                <a:tc>
                  <a:txBody>
                    <a:bodyPr/>
                    <a:lstStyle/>
                    <a:p>
                      <a:pPr algn="ctr"/>
                      <a:r>
                        <a:rPr lang="fr-FR" sz="1050" dirty="0" smtClean="0"/>
                        <a:t>Emploi des </a:t>
                      </a:r>
                      <a:r>
                        <a:rPr lang="fr-FR" sz="1050" dirty="0" err="1" smtClean="0"/>
                        <a:t>logts</a:t>
                      </a:r>
                      <a:r>
                        <a:rPr lang="fr-FR" sz="1050" dirty="0" smtClean="0"/>
                        <a:t> accompagnés</a:t>
                      </a:r>
                      <a:endParaRPr lang="fr-FR" sz="1050" dirty="0"/>
                    </a:p>
                  </a:txBody>
                  <a:tcPr/>
                </a:tc>
                <a:tc>
                  <a:txBody>
                    <a:bodyPr/>
                    <a:lstStyle/>
                    <a:p>
                      <a:pPr algn="ctr"/>
                      <a:r>
                        <a:rPr lang="fr-FR" sz="1050" dirty="0" smtClean="0"/>
                        <a:t>Partenaires en charge de</a:t>
                      </a:r>
                      <a:r>
                        <a:rPr lang="fr-FR" sz="1050" baseline="0" dirty="0" smtClean="0"/>
                        <a:t> l’accompagnent</a:t>
                      </a:r>
                      <a:endParaRPr lang="fr-FR" sz="1050" dirty="0"/>
                    </a:p>
                  </a:txBody>
                  <a:tcPr/>
                </a:tc>
              </a:tr>
              <a:tr h="268722">
                <a:tc>
                  <a:txBody>
                    <a:bodyPr/>
                    <a:lstStyle/>
                    <a:p>
                      <a:r>
                        <a:rPr lang="fr-FR" sz="1200" dirty="0" smtClean="0"/>
                        <a:t>Rennes</a:t>
                      </a:r>
                      <a:r>
                        <a:rPr lang="fr-FR" sz="1200" baseline="0" dirty="0" smtClean="0"/>
                        <a:t> Métropole</a:t>
                      </a:r>
                      <a:endParaRPr lang="fr-FR" sz="1200" dirty="0"/>
                    </a:p>
                  </a:txBody>
                  <a:tcPr/>
                </a:tc>
                <a:tc>
                  <a:txBody>
                    <a:bodyPr/>
                    <a:lstStyle/>
                    <a:p>
                      <a:pPr algn="ctr"/>
                      <a:r>
                        <a:rPr lang="fr-FR" sz="1100" dirty="0" smtClean="0"/>
                        <a:t>15</a:t>
                      </a:r>
                      <a:endParaRPr lang="fr-FR" sz="1100" dirty="0"/>
                    </a:p>
                  </a:txBody>
                  <a:tcPr/>
                </a:tc>
                <a:tc>
                  <a:txBody>
                    <a:bodyPr/>
                    <a:lstStyle/>
                    <a:p>
                      <a:pPr algn="ctr"/>
                      <a:r>
                        <a:rPr lang="fr-FR" sz="1100" dirty="0" smtClean="0"/>
                        <a:t>0,37+0,37 ETP</a:t>
                      </a:r>
                      <a:endParaRPr lang="fr-FR" sz="1100" dirty="0"/>
                    </a:p>
                  </a:txBody>
                  <a:tcPr/>
                </a:tc>
                <a:tc>
                  <a:txBody>
                    <a:bodyPr/>
                    <a:lstStyle/>
                    <a:p>
                      <a:r>
                        <a:rPr lang="fr-FR" sz="1100" dirty="0" smtClean="0"/>
                        <a:t>ALFADI/Espoir</a:t>
                      </a:r>
                      <a:r>
                        <a:rPr lang="fr-FR" sz="1100" baseline="0" dirty="0" smtClean="0"/>
                        <a:t> 35</a:t>
                      </a:r>
                      <a:endParaRPr lang="fr-FR" sz="1100" dirty="0"/>
                    </a:p>
                  </a:txBody>
                  <a:tcPr/>
                </a:tc>
              </a:tr>
              <a:tr h="447869">
                <a:tc>
                  <a:txBody>
                    <a:bodyPr/>
                    <a:lstStyle/>
                    <a:p>
                      <a:r>
                        <a:rPr lang="fr-FR" sz="1200" dirty="0" smtClean="0"/>
                        <a:t>Pays de Vitré</a:t>
                      </a:r>
                      <a:r>
                        <a:rPr lang="fr-FR" sz="1200" baseline="0" dirty="0" smtClean="0"/>
                        <a:t> , de Liffré  et pays de Chateaugiron</a:t>
                      </a:r>
                      <a:endParaRPr lang="fr-FR" sz="1200" dirty="0"/>
                    </a:p>
                  </a:txBody>
                  <a:tcPr/>
                </a:tc>
                <a:tc>
                  <a:txBody>
                    <a:bodyPr/>
                    <a:lstStyle/>
                    <a:p>
                      <a:pPr algn="ctr"/>
                      <a:r>
                        <a:rPr lang="fr-FR" sz="1100" dirty="0" smtClean="0"/>
                        <a:t>10</a:t>
                      </a:r>
                      <a:endParaRPr lang="fr-FR" sz="1100" dirty="0"/>
                    </a:p>
                  </a:txBody>
                  <a:tcPr/>
                </a:tc>
                <a:tc>
                  <a:txBody>
                    <a:bodyPr/>
                    <a:lstStyle/>
                    <a:p>
                      <a:pPr algn="ctr"/>
                      <a:r>
                        <a:rPr lang="fr-FR" sz="1100" dirty="0" smtClean="0"/>
                        <a:t>0,25+0,25 ETP</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AIS 35/Espoir</a:t>
                      </a:r>
                      <a:r>
                        <a:rPr lang="fr-FR" sz="1100" baseline="0" dirty="0" smtClean="0"/>
                        <a:t> 35</a:t>
                      </a:r>
                      <a:endParaRPr lang="fr-FR" sz="1100" dirty="0"/>
                    </a:p>
                  </a:txBody>
                  <a:tcPr/>
                </a:tc>
              </a:tr>
              <a:tr h="627017">
                <a:tc>
                  <a:txBody>
                    <a:bodyPr/>
                    <a:lstStyle/>
                    <a:p>
                      <a:r>
                        <a:rPr lang="fr-FR" sz="1200" dirty="0" smtClean="0"/>
                        <a:t>Pays de Brocéliande et Pays de Vallons de Vilaine</a:t>
                      </a:r>
                      <a:endParaRPr lang="fr-FR" sz="1200" dirty="0"/>
                    </a:p>
                  </a:txBody>
                  <a:tcPr/>
                </a:tc>
                <a:tc>
                  <a:txBody>
                    <a:bodyPr/>
                    <a:lstStyle/>
                    <a:p>
                      <a:pPr algn="ctr"/>
                      <a:r>
                        <a:rPr lang="fr-FR" sz="1100" dirty="0" smtClean="0"/>
                        <a:t>10</a:t>
                      </a:r>
                      <a:endParaRPr lang="fr-FR" sz="1100" dirty="0"/>
                    </a:p>
                  </a:txBody>
                  <a:tcPr/>
                </a:tc>
                <a:tc>
                  <a:txBody>
                    <a:bodyPr/>
                    <a:lstStyle/>
                    <a:p>
                      <a:pPr algn="ctr"/>
                      <a:r>
                        <a:rPr lang="fr-FR" sz="1100" dirty="0" smtClean="0"/>
                        <a:t>0,25+0,25 ETP</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AIS 35/Espoir</a:t>
                      </a:r>
                      <a:r>
                        <a:rPr lang="fr-FR" sz="1100" baseline="0" dirty="0" smtClean="0"/>
                        <a:t> 35</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100" dirty="0"/>
                    </a:p>
                  </a:txBody>
                  <a:tcPr/>
                </a:tc>
              </a:tr>
              <a:tr h="268722">
                <a:tc>
                  <a:txBody>
                    <a:bodyPr/>
                    <a:lstStyle/>
                    <a:p>
                      <a:r>
                        <a:rPr lang="fr-FR" sz="1200" dirty="0" smtClean="0"/>
                        <a:t>Pays de Redon et Vilaine</a:t>
                      </a:r>
                      <a:endParaRPr lang="fr-FR" sz="1200" dirty="0"/>
                    </a:p>
                  </a:txBody>
                  <a:tcPr/>
                </a:tc>
                <a:tc>
                  <a:txBody>
                    <a:bodyPr/>
                    <a:lstStyle/>
                    <a:p>
                      <a:pPr algn="ctr"/>
                      <a:r>
                        <a:rPr lang="fr-FR" sz="1100" dirty="0" smtClean="0"/>
                        <a:t>10</a:t>
                      </a:r>
                      <a:endParaRPr lang="fr-FR" sz="1100" dirty="0"/>
                    </a:p>
                  </a:txBody>
                  <a:tcPr/>
                </a:tc>
                <a:tc>
                  <a:txBody>
                    <a:bodyPr/>
                    <a:lstStyle/>
                    <a:p>
                      <a:pPr algn="ctr"/>
                      <a:r>
                        <a:rPr lang="fr-FR" sz="1100" dirty="0" smtClean="0"/>
                        <a:t>0,25+0,25 ETP</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AIS 35/Espoir</a:t>
                      </a:r>
                      <a:r>
                        <a:rPr lang="fr-FR" sz="1100" baseline="0" dirty="0" smtClean="0"/>
                        <a:t> 35</a:t>
                      </a:r>
                      <a:endParaRPr lang="fr-FR" sz="1100" dirty="0"/>
                    </a:p>
                  </a:txBody>
                  <a:tcPr/>
                </a:tc>
              </a:tr>
              <a:tr h="447869">
                <a:tc>
                  <a:txBody>
                    <a:bodyPr/>
                    <a:lstStyle/>
                    <a:p>
                      <a:r>
                        <a:rPr lang="fr-FR" sz="1200" dirty="0" smtClean="0"/>
                        <a:t>Pays de Fougères et Pays</a:t>
                      </a:r>
                      <a:r>
                        <a:rPr lang="fr-FR" sz="1200" baseline="0" dirty="0" smtClean="0"/>
                        <a:t> d’Aubigné</a:t>
                      </a:r>
                      <a:endParaRPr lang="fr-FR" sz="1200" dirty="0"/>
                    </a:p>
                  </a:txBody>
                  <a:tcPr/>
                </a:tc>
                <a:tc>
                  <a:txBody>
                    <a:bodyPr/>
                    <a:lstStyle/>
                    <a:p>
                      <a:pPr algn="ctr"/>
                      <a:r>
                        <a:rPr lang="fr-FR" sz="1100" dirty="0" smtClean="0"/>
                        <a:t>10</a:t>
                      </a:r>
                    </a:p>
                  </a:txBody>
                  <a:tcPr/>
                </a:tc>
                <a:tc>
                  <a:txBody>
                    <a:bodyPr/>
                    <a:lstStyle/>
                    <a:p>
                      <a:pPr algn="ctr"/>
                      <a:r>
                        <a:rPr lang="fr-FR" sz="1100" dirty="0" smtClean="0"/>
                        <a:t>0,25+0,25 ETP</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AIS 35/Espoir</a:t>
                      </a:r>
                      <a:r>
                        <a:rPr lang="fr-FR" sz="1100" baseline="0" dirty="0" smtClean="0"/>
                        <a:t> 35</a:t>
                      </a:r>
                      <a:endParaRPr lang="fr-FR" sz="1100" dirty="0"/>
                    </a:p>
                  </a:txBody>
                  <a:tcPr/>
                </a:tc>
              </a:tr>
              <a:tr h="509736">
                <a:tc>
                  <a:txBody>
                    <a:bodyPr/>
                    <a:lstStyle/>
                    <a:p>
                      <a:r>
                        <a:rPr lang="fr-FR" sz="1200" dirty="0" smtClean="0"/>
                        <a:t>Pays de Saint Malo et CC du Val d’Ille</a:t>
                      </a:r>
                      <a:endParaRPr lang="fr-FR" sz="1200" dirty="0"/>
                    </a:p>
                  </a:txBody>
                  <a:tcPr/>
                </a:tc>
                <a:tc>
                  <a:txBody>
                    <a:bodyPr/>
                    <a:lstStyle/>
                    <a:p>
                      <a:pPr marL="0" algn="ctr" defTabSz="914400" rtl="0" eaLnBrk="1" latinLnBrk="0" hangingPunct="1"/>
                      <a:r>
                        <a:rPr lang="fr-FR" sz="1100" kern="1200" dirty="0" smtClean="0">
                          <a:solidFill>
                            <a:schemeClr val="dk1"/>
                          </a:solidFill>
                          <a:latin typeface="+mn-lt"/>
                          <a:ea typeface="+mn-ea"/>
                          <a:cs typeface="+mn-cs"/>
                        </a:rPr>
                        <a:t>10</a:t>
                      </a:r>
                      <a:endParaRPr lang="fr-FR" sz="1100" kern="1200" dirty="0">
                        <a:solidFill>
                          <a:schemeClr val="dk1"/>
                        </a:solidFill>
                        <a:latin typeface="+mn-lt"/>
                        <a:ea typeface="+mn-ea"/>
                        <a:cs typeface="+mn-cs"/>
                      </a:endParaRPr>
                    </a:p>
                  </a:txBody>
                  <a:tcPr/>
                </a:tc>
                <a:tc>
                  <a:txBody>
                    <a:bodyPr/>
                    <a:lstStyle/>
                    <a:p>
                      <a:pPr algn="ctr"/>
                      <a:r>
                        <a:rPr lang="fr-FR" sz="1100" dirty="0" smtClean="0"/>
                        <a:t>0,25+0,25 ETP</a:t>
                      </a:r>
                    </a:p>
                    <a:p>
                      <a:pPr marL="0" algn="ctr" defTabSz="914400" rtl="0" eaLnBrk="1" latinLnBrk="0" hangingPunct="1"/>
                      <a:endParaRPr lang="fr-FR" sz="11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dk1"/>
                          </a:solidFill>
                          <a:latin typeface="+mn-lt"/>
                          <a:ea typeface="+mn-ea"/>
                          <a:cs typeface="+mn-cs"/>
                        </a:rPr>
                        <a:t>Le </a:t>
                      </a:r>
                      <a:r>
                        <a:rPr lang="fr-FR" sz="1100" kern="1200" dirty="0" err="1" smtClean="0">
                          <a:solidFill>
                            <a:schemeClr val="dk1"/>
                          </a:solidFill>
                          <a:latin typeface="+mn-lt"/>
                          <a:ea typeface="+mn-ea"/>
                          <a:cs typeface="+mn-cs"/>
                        </a:rPr>
                        <a:t>Goeland</a:t>
                      </a:r>
                      <a:r>
                        <a:rPr lang="fr-FR" sz="1100" kern="1200" dirty="0" smtClean="0">
                          <a:solidFill>
                            <a:schemeClr val="dk1"/>
                          </a:solidFill>
                          <a:latin typeface="+mn-lt"/>
                          <a:ea typeface="+mn-ea"/>
                          <a:cs typeface="+mn-cs"/>
                        </a:rPr>
                        <a:t>  /Espoir 35</a:t>
                      </a:r>
                    </a:p>
                  </a:txBody>
                  <a:tcPr/>
                </a:tc>
              </a:tr>
              <a:tr h="352692">
                <a:tc>
                  <a:txBody>
                    <a:bodyPr/>
                    <a:lstStyle/>
                    <a:p>
                      <a:r>
                        <a:rPr lang="fr-FR" sz="1200" b="1" dirty="0" smtClean="0"/>
                        <a:t>TOTAL</a:t>
                      </a:r>
                      <a:endParaRPr lang="fr-FR" sz="1200" b="1" dirty="0"/>
                    </a:p>
                  </a:txBody>
                  <a:tcPr/>
                </a:tc>
                <a:tc>
                  <a:txBody>
                    <a:bodyPr/>
                    <a:lstStyle/>
                    <a:p>
                      <a:pPr algn="ctr"/>
                      <a:r>
                        <a:rPr lang="fr-FR" sz="1400" b="1" dirty="0" smtClean="0"/>
                        <a:t>65</a:t>
                      </a:r>
                      <a:endParaRPr lang="fr-FR" sz="1400" b="1" dirty="0"/>
                    </a:p>
                  </a:txBody>
                  <a:tcPr/>
                </a:tc>
                <a:tc>
                  <a:txBody>
                    <a:bodyPr/>
                    <a:lstStyle/>
                    <a:p>
                      <a:pPr algn="ctr"/>
                      <a:r>
                        <a:rPr lang="fr-FR" sz="1400" b="1" dirty="0" smtClean="0"/>
                        <a:t>1,62</a:t>
                      </a:r>
                      <a:r>
                        <a:rPr lang="fr-FR" sz="1400" b="1" baseline="0" dirty="0" smtClean="0"/>
                        <a:t> +1,62 </a:t>
                      </a:r>
                      <a:r>
                        <a:rPr lang="fr-FR" sz="1400" b="1" dirty="0" smtClean="0"/>
                        <a:t>ETP</a:t>
                      </a:r>
                      <a:endParaRPr lang="fr-FR" sz="1400" b="1" dirty="0"/>
                    </a:p>
                  </a:txBody>
                  <a:tcPr/>
                </a:tc>
                <a:tc>
                  <a:txBody>
                    <a:bodyPr/>
                    <a:lstStyle/>
                    <a:p>
                      <a:endParaRPr lang="fr-FR" sz="1400" dirty="0"/>
                    </a:p>
                  </a:txBody>
                  <a:tcPr/>
                </a:tc>
              </a:tr>
            </a:tbl>
          </a:graphicData>
        </a:graphic>
      </p:graphicFrame>
      <p:sp>
        <p:nvSpPr>
          <p:cNvPr id="6" name="Espace réservé du numéro de diapositive 5"/>
          <p:cNvSpPr>
            <a:spLocks noGrp="1"/>
          </p:cNvSpPr>
          <p:nvPr>
            <p:ph type="sldNum" sz="quarter" idx="12"/>
          </p:nvPr>
        </p:nvSpPr>
        <p:spPr/>
        <p:txBody>
          <a:bodyPr/>
          <a:lstStyle/>
          <a:p>
            <a:fld id="{BF04BB22-2AB2-42CB-A0B2-689284E73A15}" type="slidenum">
              <a:rPr lang="fr-FR" smtClean="0"/>
              <a:t>15</a:t>
            </a:fld>
            <a:endParaRPr lang="fr-FR"/>
          </a:p>
        </p:txBody>
      </p:sp>
    </p:spTree>
    <p:extLst>
      <p:ext uri="{BB962C8B-B14F-4D97-AF65-F5344CB8AC3E}">
        <p14:creationId xmlns:p14="http://schemas.microsoft.com/office/powerpoint/2010/main" val="1044948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0" y="-15233"/>
            <a:ext cx="3779912" cy="1656184"/>
          </a:xfrm>
        </p:spPr>
        <p:txBody>
          <a:bodyPr/>
          <a:lstStyle/>
          <a:p>
            <a:r>
              <a:rPr lang="fr-FR" sz="2000" dirty="0"/>
              <a:t>Sous-projet </a:t>
            </a:r>
            <a:r>
              <a:rPr lang="fr-FR" sz="2000" dirty="0" smtClean="0"/>
              <a:t>n°2</a:t>
            </a:r>
            <a:r>
              <a:rPr lang="fr-FR" sz="2000" dirty="0"/>
              <a:t> : Favoriser l’accès au logement des personnes souffrant de troubles de la santé mentale</a:t>
            </a:r>
          </a:p>
          <a:p>
            <a:endParaRPr lang="fr-FR" sz="1800" dirty="0"/>
          </a:p>
        </p:txBody>
      </p:sp>
      <p:sp>
        <p:nvSpPr>
          <p:cNvPr id="4" name="ZoneTexte 3"/>
          <p:cNvSpPr txBox="1"/>
          <p:nvPr/>
        </p:nvSpPr>
        <p:spPr>
          <a:xfrm>
            <a:off x="5724128" y="476672"/>
            <a:ext cx="3240360" cy="369332"/>
          </a:xfrm>
          <a:prstGeom prst="rect">
            <a:avLst/>
          </a:prstGeom>
          <a:noFill/>
        </p:spPr>
        <p:txBody>
          <a:bodyPr wrap="square" rtlCol="0">
            <a:spAutoFit/>
          </a:bodyPr>
          <a:lstStyle/>
          <a:p>
            <a:pPr algn="ctr"/>
            <a:r>
              <a:rPr lang="fr-FR" b="1" dirty="0"/>
              <a:t>Volet 4</a:t>
            </a:r>
            <a:r>
              <a:rPr lang="fr-FR" b="1" dirty="0" smtClean="0"/>
              <a:t> </a:t>
            </a:r>
            <a:r>
              <a:rPr lang="fr-FR" b="1" dirty="0"/>
              <a:t>: </a:t>
            </a:r>
            <a:r>
              <a:rPr lang="fr-FR" b="1" dirty="0" smtClean="0"/>
              <a:t>Partenariats financiers</a:t>
            </a:r>
            <a:endParaRPr lang="fr-FR" b="1" dirty="0"/>
          </a:p>
        </p:txBody>
      </p:sp>
      <p:sp>
        <p:nvSpPr>
          <p:cNvPr id="3" name="Espace réservé du numéro de diapositive 2"/>
          <p:cNvSpPr>
            <a:spLocks noGrp="1"/>
          </p:cNvSpPr>
          <p:nvPr>
            <p:ph type="sldNum" sz="quarter" idx="12"/>
          </p:nvPr>
        </p:nvSpPr>
        <p:spPr/>
        <p:txBody>
          <a:bodyPr/>
          <a:lstStyle/>
          <a:p>
            <a:fld id="{BF04BB22-2AB2-42CB-A0B2-689284E73A15}" type="slidenum">
              <a:rPr lang="fr-FR" smtClean="0"/>
              <a:t>16</a:t>
            </a:fld>
            <a:endParaRPr lang="fr-FR"/>
          </a:p>
        </p:txBody>
      </p:sp>
      <p:sp>
        <p:nvSpPr>
          <p:cNvPr id="9" name="ZoneTexte 8"/>
          <p:cNvSpPr txBox="1"/>
          <p:nvPr/>
        </p:nvSpPr>
        <p:spPr>
          <a:xfrm>
            <a:off x="-10119" y="4581128"/>
            <a:ext cx="91440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u="sng" dirty="0"/>
              <a:t>Prévisionnel de financement - aides à envisager :</a:t>
            </a:r>
          </a:p>
          <a:p>
            <a:r>
              <a:rPr lang="fr-FR" dirty="0" smtClean="0"/>
              <a:t>. Délégataire aide à la pierre : </a:t>
            </a:r>
            <a:r>
              <a:rPr lang="fr-FR" dirty="0" err="1" smtClean="0"/>
              <a:t>délabellisation</a:t>
            </a:r>
            <a:r>
              <a:rPr lang="fr-FR" dirty="0" smtClean="0"/>
              <a:t> du financement du logement et prise en charge de l’écart entre un  financement PLUS ou PLS en PLAI</a:t>
            </a:r>
          </a:p>
          <a:p>
            <a:r>
              <a:rPr lang="fr-FR" dirty="0"/>
              <a:t>. Collectivité locale (commune ou EPCI):prise en charge des </a:t>
            </a:r>
            <a:r>
              <a:rPr lang="fr-FR" dirty="0" err="1"/>
              <a:t>délabellisation</a:t>
            </a:r>
            <a:r>
              <a:rPr lang="fr-FR" dirty="0"/>
              <a:t> de logement et aide à la construction + frais de gestion de </a:t>
            </a:r>
            <a:r>
              <a:rPr lang="fr-FR" dirty="0" smtClean="0"/>
              <a:t>600</a:t>
            </a:r>
            <a:r>
              <a:rPr lang="fr-FR" dirty="0"/>
              <a:t>€ /mesure</a:t>
            </a:r>
          </a:p>
          <a:p>
            <a:r>
              <a:rPr lang="fr-FR" dirty="0"/>
              <a:t>. Appel à projets : Financement  </a:t>
            </a:r>
            <a:r>
              <a:rPr lang="fr-FR" dirty="0" smtClean="0"/>
              <a:t>de 1020 </a:t>
            </a:r>
            <a:r>
              <a:rPr lang="fr-FR" dirty="0"/>
              <a:t>€ par mesure</a:t>
            </a:r>
          </a:p>
          <a:p>
            <a:r>
              <a:rPr lang="fr-FR" dirty="0"/>
              <a:t>. Département : Financement de 1 </a:t>
            </a:r>
            <a:r>
              <a:rPr lang="fr-FR" dirty="0" smtClean="0"/>
              <a:t>380€ </a:t>
            </a:r>
            <a:r>
              <a:rPr lang="fr-FR" dirty="0"/>
              <a:t>par mesure</a:t>
            </a:r>
          </a:p>
          <a:p>
            <a:r>
              <a:rPr lang="fr-FR" dirty="0" smtClean="0"/>
              <a:t>. </a:t>
            </a:r>
            <a:r>
              <a:rPr lang="fr-FR" dirty="0"/>
              <a:t>Bailleurs : Financement de 400€ par mesure (50% de la provision pour </a:t>
            </a:r>
            <a:r>
              <a:rPr lang="fr-FR" dirty="0" smtClean="0"/>
              <a:t>Risques locatifs)</a:t>
            </a:r>
          </a:p>
          <a:p>
            <a:r>
              <a:rPr lang="fr-FR" dirty="0" smtClean="0"/>
              <a:t>. ARS : à définir</a:t>
            </a: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1301000836"/>
              </p:ext>
            </p:extLst>
          </p:nvPr>
        </p:nvGraphicFramePr>
        <p:xfrm>
          <a:off x="38278" y="1772816"/>
          <a:ext cx="9105723" cy="2148453"/>
        </p:xfrm>
        <a:graphic>
          <a:graphicData uri="http://schemas.openxmlformats.org/drawingml/2006/table">
            <a:tbl>
              <a:tblPr firstRow="1" bandRow="1">
                <a:tableStyleId>{5C22544A-7EE6-4342-B048-85BDC9FD1C3A}</a:tableStyleId>
              </a:tblPr>
              <a:tblGrid>
                <a:gridCol w="998610"/>
                <a:gridCol w="998610"/>
                <a:gridCol w="1378059"/>
                <a:gridCol w="1054774"/>
                <a:gridCol w="1054774"/>
                <a:gridCol w="1054774"/>
                <a:gridCol w="1444270"/>
                <a:gridCol w="1121852"/>
              </a:tblGrid>
              <a:tr h="432048">
                <a:tc>
                  <a:txBody>
                    <a:bodyPr/>
                    <a:lstStyle/>
                    <a:p>
                      <a:pPr algn="ctr"/>
                      <a:endParaRPr lang="fr-FR" sz="1200" dirty="0"/>
                    </a:p>
                  </a:txBody>
                  <a:tcPr/>
                </a:tc>
                <a:tc gridSpan="7">
                  <a:txBody>
                    <a:bodyPr/>
                    <a:lstStyle/>
                    <a:p>
                      <a:pPr algn="ctr"/>
                      <a:r>
                        <a:rPr lang="fr-FR" sz="1200" dirty="0" smtClean="0"/>
                        <a:t>40 mesures annuelles sur 3 ans</a:t>
                      </a:r>
                      <a:endParaRPr lang="fr-FR" sz="1200" dirty="0"/>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endParaRPr lang="fr-FR"/>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pPr algn="ctr"/>
                      <a:endParaRPr lang="fr-FR" sz="1200" dirty="0"/>
                    </a:p>
                  </a:txBody>
                  <a:tcPr/>
                </a:tc>
              </a:tr>
              <a:tr h="792088">
                <a:tc>
                  <a:txBody>
                    <a:bodyPr/>
                    <a:lstStyle/>
                    <a:p>
                      <a:pPr marL="0" algn="ctr" defTabSz="914400" rtl="0" eaLnBrk="1" latinLnBrk="0" hangingPunct="1"/>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Cout accompagnement par le GIE</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Cout accompagnement par les</a:t>
                      </a:r>
                      <a:r>
                        <a:rPr lang="fr-FR" sz="1200" b="1" kern="1200" baseline="0" dirty="0" smtClean="0">
                          <a:solidFill>
                            <a:schemeClr val="lt1"/>
                          </a:solidFill>
                          <a:latin typeface="+mn-lt"/>
                          <a:ea typeface="+mn-ea"/>
                          <a:cs typeface="+mn-cs"/>
                        </a:rPr>
                        <a:t> deux </a:t>
                      </a:r>
                      <a:r>
                        <a:rPr lang="fr-FR" sz="1200" b="1" kern="1200" dirty="0" smtClean="0">
                          <a:solidFill>
                            <a:schemeClr val="lt1"/>
                          </a:solidFill>
                          <a:latin typeface="+mn-lt"/>
                          <a:ea typeface="+mn-ea"/>
                          <a:cs typeface="+mn-cs"/>
                        </a:rPr>
                        <a:t>associations</a:t>
                      </a:r>
                      <a:r>
                        <a:rPr lang="fr-FR" sz="1200" b="1" kern="1200" baseline="0" dirty="0" smtClean="0">
                          <a:solidFill>
                            <a:schemeClr val="lt1"/>
                          </a:solidFill>
                          <a:latin typeface="+mn-lt"/>
                          <a:ea typeface="+mn-ea"/>
                          <a:cs typeface="+mn-cs"/>
                        </a:rPr>
                        <a:t> </a:t>
                      </a:r>
                      <a:r>
                        <a:rPr lang="fr-FR" sz="1200" b="1" kern="1200" dirty="0" smtClean="0">
                          <a:solidFill>
                            <a:schemeClr val="lt1"/>
                          </a:solidFill>
                          <a:latin typeface="+mn-lt"/>
                          <a:ea typeface="+mn-ea"/>
                          <a:cs typeface="+mn-cs"/>
                        </a:rPr>
                        <a:t>partenaire</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Cout des </a:t>
                      </a:r>
                      <a:r>
                        <a:rPr lang="fr-FR" sz="1100" b="1" kern="1200" dirty="0" smtClean="0">
                          <a:solidFill>
                            <a:schemeClr val="lt1"/>
                          </a:solidFill>
                          <a:latin typeface="+mn-lt"/>
                          <a:ea typeface="+mn-ea"/>
                          <a:cs typeface="+mn-cs"/>
                        </a:rPr>
                        <a:t>Déplacements</a:t>
                      </a:r>
                      <a:endParaRPr lang="fr-FR" sz="11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100" b="1" kern="1200" dirty="0" smtClean="0">
                          <a:solidFill>
                            <a:schemeClr val="lt1"/>
                          </a:solidFill>
                          <a:latin typeface="+mn-lt"/>
                          <a:ea typeface="+mn-ea"/>
                          <a:cs typeface="+mn-cs"/>
                        </a:rPr>
                        <a:t>Provision pour</a:t>
                      </a:r>
                      <a:r>
                        <a:rPr lang="fr-FR" sz="1100" b="1" kern="1200" baseline="0" dirty="0" smtClean="0">
                          <a:solidFill>
                            <a:schemeClr val="lt1"/>
                          </a:solidFill>
                          <a:latin typeface="+mn-lt"/>
                          <a:ea typeface="+mn-ea"/>
                          <a:cs typeface="+mn-cs"/>
                        </a:rPr>
                        <a:t> risques locatifs</a:t>
                      </a:r>
                      <a:endParaRPr lang="fr-FR" sz="11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Total des charges</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Ressources</a:t>
                      </a:r>
                    </a:p>
                    <a:p>
                      <a:pPr marL="0" algn="ctr" defTabSz="914400" rtl="0" eaLnBrk="1" latinLnBrk="0" hangingPunct="1"/>
                      <a:r>
                        <a:rPr lang="fr-FR" sz="1200" b="1" kern="1200" dirty="0" smtClean="0">
                          <a:solidFill>
                            <a:schemeClr val="lt1"/>
                          </a:solidFill>
                          <a:latin typeface="+mn-lt"/>
                          <a:ea typeface="+mn-ea"/>
                          <a:cs typeface="+mn-cs"/>
                        </a:rPr>
                        <a:t>30% AAP</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Soldes restant à financer</a:t>
                      </a:r>
                      <a:endParaRPr lang="fr-FR" sz="1200" b="1" kern="1200" dirty="0">
                        <a:solidFill>
                          <a:schemeClr val="lt1"/>
                        </a:solidFill>
                        <a:latin typeface="+mn-lt"/>
                        <a:ea typeface="+mn-ea"/>
                        <a:cs typeface="+mn-cs"/>
                      </a:endParaRPr>
                    </a:p>
                  </a:txBody>
                  <a:tcPr>
                    <a:solidFill>
                      <a:schemeClr val="accent1"/>
                    </a:solidFill>
                  </a:tcPr>
                </a:tc>
              </a:tr>
              <a:tr h="270559">
                <a:tc>
                  <a:txBody>
                    <a:bodyPr/>
                    <a:lstStyle/>
                    <a:p>
                      <a:pPr algn="ctr"/>
                      <a:r>
                        <a:rPr lang="fr-FR" sz="1200" dirty="0" smtClean="0"/>
                        <a:t>Par mesure</a:t>
                      </a:r>
                      <a:endParaRPr lang="fr-FR" sz="1200" dirty="0"/>
                    </a:p>
                  </a:txBody>
                  <a:tcPr/>
                </a:tc>
                <a:tc>
                  <a:txBody>
                    <a:bodyPr/>
                    <a:lstStyle/>
                    <a:p>
                      <a:pPr algn="ctr" rtl="0" fontAlgn="ctr"/>
                      <a:r>
                        <a:rPr lang="fr-FR" sz="1200" b="1" i="0" u="none" strike="noStrike">
                          <a:solidFill>
                            <a:srgbClr val="140F11"/>
                          </a:solidFill>
                          <a:effectLst/>
                          <a:latin typeface="Calibri"/>
                        </a:rPr>
                        <a:t>300 €</a:t>
                      </a:r>
                    </a:p>
                  </a:txBody>
                  <a:tcPr marL="9525" marR="9525" marT="9525" marB="0" anchor="ctr"/>
                </a:tc>
                <a:tc>
                  <a:txBody>
                    <a:bodyPr/>
                    <a:lstStyle/>
                    <a:p>
                      <a:pPr algn="ctr" rtl="0" fontAlgn="ctr"/>
                      <a:r>
                        <a:rPr lang="fr-FR" sz="1200" b="1" i="0" u="none" strike="noStrike">
                          <a:solidFill>
                            <a:srgbClr val="140F11"/>
                          </a:solidFill>
                          <a:effectLst/>
                          <a:latin typeface="Calibri"/>
                        </a:rPr>
                        <a:t>2 000 €</a:t>
                      </a:r>
                    </a:p>
                  </a:txBody>
                  <a:tcPr marL="9525" marR="9525" marT="9525" marB="0" anchor="ctr"/>
                </a:tc>
                <a:tc>
                  <a:txBody>
                    <a:bodyPr/>
                    <a:lstStyle/>
                    <a:p>
                      <a:pPr algn="ctr" rtl="0" fontAlgn="ctr"/>
                      <a:r>
                        <a:rPr lang="fr-FR" sz="1200" b="1" i="0" u="none" strike="noStrike">
                          <a:solidFill>
                            <a:srgbClr val="140F11"/>
                          </a:solidFill>
                          <a:effectLst/>
                          <a:latin typeface="Calibri"/>
                        </a:rPr>
                        <a:t>300 €</a:t>
                      </a:r>
                    </a:p>
                  </a:txBody>
                  <a:tcPr marL="9525" marR="9525" marT="9525" marB="0" anchor="ctr"/>
                </a:tc>
                <a:tc>
                  <a:txBody>
                    <a:bodyPr/>
                    <a:lstStyle/>
                    <a:p>
                      <a:pPr algn="ctr" rtl="0" fontAlgn="ctr"/>
                      <a:r>
                        <a:rPr lang="fr-FR" sz="1200" b="1" i="0" u="none" strike="noStrike">
                          <a:solidFill>
                            <a:srgbClr val="140F11"/>
                          </a:solidFill>
                          <a:effectLst/>
                          <a:latin typeface="Calibri"/>
                        </a:rPr>
                        <a:t>800 €</a:t>
                      </a:r>
                    </a:p>
                  </a:txBody>
                  <a:tcPr marL="9525" marR="9525" marT="9525" marB="0" anchor="ctr"/>
                </a:tc>
                <a:tc>
                  <a:txBody>
                    <a:bodyPr/>
                    <a:lstStyle/>
                    <a:p>
                      <a:pPr algn="ctr" rtl="0" fontAlgn="ctr"/>
                      <a:r>
                        <a:rPr lang="fr-FR" sz="1200" b="1" i="0" u="none" strike="noStrike">
                          <a:solidFill>
                            <a:srgbClr val="140F11"/>
                          </a:solidFill>
                          <a:effectLst/>
                          <a:latin typeface="Calibri"/>
                        </a:rPr>
                        <a:t>3 400 €</a:t>
                      </a:r>
                    </a:p>
                  </a:txBody>
                  <a:tcPr marL="9525" marR="9525" marT="9525" marB="0" anchor="ctr"/>
                </a:tc>
                <a:tc>
                  <a:txBody>
                    <a:bodyPr/>
                    <a:lstStyle/>
                    <a:p>
                      <a:pPr algn="ctr" rtl="0" fontAlgn="ctr"/>
                      <a:r>
                        <a:rPr lang="fr-FR" sz="1200" b="1" i="0" u="none" strike="noStrike">
                          <a:solidFill>
                            <a:srgbClr val="140F11"/>
                          </a:solidFill>
                          <a:effectLst/>
                          <a:latin typeface="Calibri"/>
                        </a:rPr>
                        <a:t>1 020 €</a:t>
                      </a:r>
                    </a:p>
                  </a:txBody>
                  <a:tcPr marL="9525" marR="9525" marT="9525" marB="0" anchor="ctr"/>
                </a:tc>
                <a:tc>
                  <a:txBody>
                    <a:bodyPr/>
                    <a:lstStyle/>
                    <a:p>
                      <a:pPr algn="ctr" rtl="0" fontAlgn="ctr"/>
                      <a:r>
                        <a:rPr lang="fr-FR" sz="1200" b="1" i="0" u="none" strike="noStrike">
                          <a:solidFill>
                            <a:srgbClr val="140F11"/>
                          </a:solidFill>
                          <a:effectLst/>
                          <a:latin typeface="Calibri"/>
                        </a:rPr>
                        <a:t>2 380 €</a:t>
                      </a:r>
                    </a:p>
                  </a:txBody>
                  <a:tcPr marL="9525" marR="9525" marT="9525" marB="0" anchor="ctr"/>
                </a:tc>
              </a:tr>
              <a:tr h="270559">
                <a:tc>
                  <a:txBody>
                    <a:bodyPr/>
                    <a:lstStyle/>
                    <a:p>
                      <a:pPr algn="ctr" fontAlgn="b"/>
                      <a:r>
                        <a:rPr lang="fr-FR" sz="1400" b="1" i="0" u="none" strike="noStrike" dirty="0" smtClean="0">
                          <a:solidFill>
                            <a:srgbClr val="000000"/>
                          </a:solidFill>
                          <a:effectLst/>
                          <a:latin typeface="Calibri"/>
                        </a:rPr>
                        <a:t>Pour 65</a:t>
                      </a:r>
                      <a:r>
                        <a:rPr lang="fr-FR" sz="1400" b="1" i="0" u="none" strike="noStrike" baseline="0" dirty="0" smtClean="0">
                          <a:solidFill>
                            <a:srgbClr val="000000"/>
                          </a:solidFill>
                          <a:effectLst/>
                          <a:latin typeface="Calibri"/>
                        </a:rPr>
                        <a:t> mesures</a:t>
                      </a:r>
                      <a:endParaRPr lang="fr-FR" sz="1400" b="1" i="0" u="none" strike="noStrike" dirty="0">
                        <a:solidFill>
                          <a:srgbClr val="000000"/>
                        </a:solidFill>
                        <a:effectLst/>
                        <a:latin typeface="Calibri"/>
                      </a:endParaRPr>
                    </a:p>
                  </a:txBody>
                  <a:tcPr marL="9525" marR="9525" marT="9525" marB="0" anchor="b"/>
                </a:tc>
                <a:tc>
                  <a:txBody>
                    <a:bodyPr/>
                    <a:lstStyle/>
                    <a:p>
                      <a:pPr algn="ctr" rtl="0" fontAlgn="b"/>
                      <a:r>
                        <a:rPr lang="fr-FR" sz="1400" b="1" i="0" u="none" strike="noStrike">
                          <a:solidFill>
                            <a:srgbClr val="000000"/>
                          </a:solidFill>
                          <a:effectLst/>
                          <a:latin typeface="Calibri"/>
                        </a:rPr>
                        <a:t>19 500 €</a:t>
                      </a:r>
                    </a:p>
                  </a:txBody>
                  <a:tcPr marL="9525" marR="9525" marT="9525" marB="0" anchor="b"/>
                </a:tc>
                <a:tc>
                  <a:txBody>
                    <a:bodyPr/>
                    <a:lstStyle/>
                    <a:p>
                      <a:pPr algn="ctr" rtl="0" fontAlgn="b"/>
                      <a:r>
                        <a:rPr lang="fr-FR" sz="1400" b="1" i="0" u="none" strike="noStrike">
                          <a:solidFill>
                            <a:srgbClr val="000000"/>
                          </a:solidFill>
                          <a:effectLst/>
                          <a:latin typeface="Calibri"/>
                        </a:rPr>
                        <a:t>130 000 €</a:t>
                      </a:r>
                    </a:p>
                  </a:txBody>
                  <a:tcPr marL="9525" marR="9525" marT="9525" marB="0" anchor="b"/>
                </a:tc>
                <a:tc>
                  <a:txBody>
                    <a:bodyPr/>
                    <a:lstStyle/>
                    <a:p>
                      <a:pPr algn="ctr" rtl="0" fontAlgn="b"/>
                      <a:r>
                        <a:rPr lang="fr-FR" sz="1400" b="1" i="0" u="none" strike="noStrike">
                          <a:solidFill>
                            <a:srgbClr val="000000"/>
                          </a:solidFill>
                          <a:effectLst/>
                          <a:latin typeface="Calibri"/>
                        </a:rPr>
                        <a:t>19 500 €</a:t>
                      </a:r>
                    </a:p>
                  </a:txBody>
                  <a:tcPr marL="9525" marR="9525" marT="9525" marB="0" anchor="b"/>
                </a:tc>
                <a:tc>
                  <a:txBody>
                    <a:bodyPr/>
                    <a:lstStyle/>
                    <a:p>
                      <a:pPr algn="ctr" rtl="0" fontAlgn="b"/>
                      <a:r>
                        <a:rPr lang="fr-FR" sz="1400" b="1" i="0" u="none" strike="noStrike">
                          <a:solidFill>
                            <a:srgbClr val="000000"/>
                          </a:solidFill>
                          <a:effectLst/>
                          <a:latin typeface="Calibri"/>
                        </a:rPr>
                        <a:t>52 000 €</a:t>
                      </a:r>
                    </a:p>
                  </a:txBody>
                  <a:tcPr marL="9525" marR="9525" marT="9525" marB="0" anchor="b"/>
                </a:tc>
                <a:tc>
                  <a:txBody>
                    <a:bodyPr/>
                    <a:lstStyle/>
                    <a:p>
                      <a:pPr algn="ctr" rtl="0" fontAlgn="b"/>
                      <a:r>
                        <a:rPr lang="fr-FR" sz="1400" b="1" i="0" u="none" strike="noStrike">
                          <a:solidFill>
                            <a:srgbClr val="000000"/>
                          </a:solidFill>
                          <a:effectLst/>
                          <a:latin typeface="Calibri"/>
                        </a:rPr>
                        <a:t>221 000 €</a:t>
                      </a:r>
                    </a:p>
                  </a:txBody>
                  <a:tcPr marL="9525" marR="9525" marT="9525" marB="0" anchor="b"/>
                </a:tc>
                <a:tc>
                  <a:txBody>
                    <a:bodyPr/>
                    <a:lstStyle/>
                    <a:p>
                      <a:pPr algn="ctr" rtl="0" fontAlgn="b"/>
                      <a:r>
                        <a:rPr lang="fr-FR" sz="1400" b="1" i="0" u="none" strike="noStrike">
                          <a:solidFill>
                            <a:srgbClr val="000000"/>
                          </a:solidFill>
                          <a:effectLst/>
                          <a:latin typeface="Calibri"/>
                        </a:rPr>
                        <a:t>66 300 €</a:t>
                      </a:r>
                    </a:p>
                  </a:txBody>
                  <a:tcPr marL="9525" marR="9525" marT="9525" marB="0" anchor="b"/>
                </a:tc>
                <a:tc>
                  <a:txBody>
                    <a:bodyPr/>
                    <a:lstStyle/>
                    <a:p>
                      <a:pPr algn="ctr" rtl="0" fontAlgn="b"/>
                      <a:r>
                        <a:rPr lang="fr-FR" sz="1400" b="1" i="0" u="none" strike="noStrike" dirty="0">
                          <a:solidFill>
                            <a:srgbClr val="000000"/>
                          </a:solidFill>
                          <a:effectLst/>
                          <a:latin typeface="Calibri"/>
                        </a:rPr>
                        <a:t>154 700 €</a:t>
                      </a:r>
                    </a:p>
                  </a:txBody>
                  <a:tcPr marL="9525" marR="9525" marT="9525" marB="0" anchor="b"/>
                </a:tc>
              </a:tr>
            </a:tbl>
          </a:graphicData>
        </a:graphic>
      </p:graphicFrame>
      <p:sp>
        <p:nvSpPr>
          <p:cNvPr id="7" name="ZoneTexte 6"/>
          <p:cNvSpPr txBox="1"/>
          <p:nvPr/>
        </p:nvSpPr>
        <p:spPr>
          <a:xfrm>
            <a:off x="-24273" y="3942040"/>
            <a:ext cx="9144000" cy="523220"/>
          </a:xfrm>
          <a:prstGeom prst="rect">
            <a:avLst/>
          </a:prstGeom>
          <a:noFill/>
        </p:spPr>
        <p:txBody>
          <a:bodyPr wrap="square" rtlCol="0">
            <a:spAutoFit/>
          </a:bodyPr>
          <a:lstStyle/>
          <a:p>
            <a:r>
              <a:rPr lang="fr-FR" sz="1400" dirty="0" smtClean="0"/>
              <a:t>(*) le cout du GIE Solive correspond aux diagnostics sociaux réalisés par les organismes, aux évaluations périodiques des situations et à la coordination partenariale (relativement lourde sur ce thème).</a:t>
            </a:r>
            <a:endParaRPr lang="fr-FR" sz="1400" dirty="0"/>
          </a:p>
        </p:txBody>
      </p:sp>
    </p:spTree>
    <p:extLst>
      <p:ext uri="{BB962C8B-B14F-4D97-AF65-F5344CB8AC3E}">
        <p14:creationId xmlns:p14="http://schemas.microsoft.com/office/powerpoint/2010/main" val="3346250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0" y="65127"/>
            <a:ext cx="3851920" cy="580062"/>
          </a:xfrm>
        </p:spPr>
        <p:txBody>
          <a:bodyPr/>
          <a:lstStyle/>
          <a:p>
            <a:pPr lvl="0"/>
            <a:r>
              <a:rPr lang="fr-FR" sz="1800" dirty="0"/>
              <a:t>Sous-Projet </a:t>
            </a:r>
            <a:r>
              <a:rPr lang="fr-FR" sz="1800" dirty="0" smtClean="0"/>
              <a:t>N°3</a:t>
            </a:r>
            <a:r>
              <a:rPr lang="fr-FR" sz="1800" dirty="0"/>
              <a:t> : Adopter une solution logement appropriée aux personnes incarcérées, aux peines alternatives et aux sortants de prison</a:t>
            </a:r>
          </a:p>
          <a:p>
            <a:endParaRPr lang="fr-FR" sz="1800" dirty="0"/>
          </a:p>
        </p:txBody>
      </p:sp>
      <p:sp>
        <p:nvSpPr>
          <p:cNvPr id="3" name="Espace réservé du texte 2"/>
          <p:cNvSpPr>
            <a:spLocks noGrp="1"/>
          </p:cNvSpPr>
          <p:nvPr>
            <p:ph type="body" sz="quarter" idx="15"/>
          </p:nvPr>
        </p:nvSpPr>
        <p:spPr>
          <a:xfrm>
            <a:off x="0" y="1628800"/>
            <a:ext cx="9144000" cy="4581526"/>
          </a:xfrm>
        </p:spPr>
        <p:txBody>
          <a:bodyPr/>
          <a:lstStyle/>
          <a:p>
            <a:r>
              <a:rPr lang="fr-FR" b="1" u="sng" dirty="0" smtClean="0"/>
              <a:t>Des besoins réels ayant donné naissance à un dispositif en devenir :</a:t>
            </a:r>
            <a:r>
              <a:rPr lang="fr-FR" dirty="0" smtClean="0"/>
              <a:t> </a:t>
            </a:r>
            <a:r>
              <a:rPr lang="fr-FR" dirty="0"/>
              <a:t>Le public incarcéré </a:t>
            </a:r>
            <a:r>
              <a:rPr lang="fr-FR" dirty="0" smtClean="0"/>
              <a:t>ou sortant </a:t>
            </a:r>
            <a:r>
              <a:rPr lang="fr-FR" dirty="0"/>
              <a:t>de prison est un public en manque de repère </a:t>
            </a:r>
            <a:r>
              <a:rPr lang="fr-FR" dirty="0" smtClean="0"/>
              <a:t>pour qui,  il est  </a:t>
            </a:r>
            <a:r>
              <a:rPr lang="fr-FR" dirty="0"/>
              <a:t>nécessaire </a:t>
            </a:r>
            <a:r>
              <a:rPr lang="fr-FR" dirty="0" smtClean="0"/>
              <a:t>d’adapter </a:t>
            </a:r>
            <a:r>
              <a:rPr lang="fr-FR" dirty="0"/>
              <a:t>les modes de réponse en termes d’accompagnement et de logement pouvant lui être </a:t>
            </a:r>
            <a:r>
              <a:rPr lang="fr-FR" dirty="0" smtClean="0"/>
              <a:t>proposé.  Au </a:t>
            </a:r>
            <a:r>
              <a:rPr lang="fr-FR" dirty="0"/>
              <a:t>début de l’année 2010, </a:t>
            </a:r>
            <a:r>
              <a:rPr lang="fr-FR" dirty="0" smtClean="0"/>
              <a:t>l’association ALFADI a créé à la demande de l’Etat la </a:t>
            </a:r>
            <a:r>
              <a:rPr lang="fr-FR" dirty="0"/>
              <a:t>mission sur les sortants de </a:t>
            </a:r>
            <a:r>
              <a:rPr lang="fr-FR" dirty="0" smtClean="0"/>
              <a:t>prison afin de </a:t>
            </a:r>
            <a:r>
              <a:rPr lang="fr-FR" dirty="0"/>
              <a:t>développer un accompagnement social dans et vers le logement, </a:t>
            </a:r>
            <a:r>
              <a:rPr lang="fr-FR" dirty="0" smtClean="0"/>
              <a:t>autour </a:t>
            </a:r>
            <a:r>
              <a:rPr lang="fr-FR" dirty="0"/>
              <a:t>de deux axes  que sont:</a:t>
            </a:r>
          </a:p>
          <a:p>
            <a:pPr marL="285750" lvl="0" indent="-285750">
              <a:buFont typeface="Symbol" pitchFamily="18" charset="2"/>
              <a:buChar char="Þ"/>
            </a:pPr>
            <a:r>
              <a:rPr lang="fr-FR" dirty="0" smtClean="0"/>
              <a:t>Une </a:t>
            </a:r>
            <a:r>
              <a:rPr lang="fr-FR" dirty="0"/>
              <a:t>coordination départementale des actions menées vers le logement au bénéfice de ces personnes, en lien avec le SPIP </a:t>
            </a:r>
            <a:r>
              <a:rPr lang="fr-FR" dirty="0" smtClean="0"/>
              <a:t>35</a:t>
            </a:r>
          </a:p>
          <a:p>
            <a:pPr marL="285750" lvl="0" indent="-285750">
              <a:buFont typeface="Symbol" pitchFamily="18" charset="2"/>
              <a:buChar char="Þ"/>
            </a:pPr>
            <a:r>
              <a:rPr lang="fr-FR" dirty="0" smtClean="0"/>
              <a:t>Un </a:t>
            </a:r>
            <a:r>
              <a:rPr lang="fr-FR" dirty="0"/>
              <a:t>accompagnement social avec comme support 15 logements d’intermédiation locative (logements </a:t>
            </a:r>
            <a:r>
              <a:rPr lang="fr-FR" dirty="0" err="1"/>
              <a:t>solibail+bail</a:t>
            </a:r>
            <a:r>
              <a:rPr lang="fr-FR" dirty="0"/>
              <a:t> glissant) et 6 places en Allocation Logement Temporaire (ALT</a:t>
            </a:r>
            <a:r>
              <a:rPr lang="fr-FR" dirty="0" smtClean="0"/>
              <a:t>)</a:t>
            </a:r>
          </a:p>
          <a:p>
            <a:pPr marL="0" lvl="0" indent="0">
              <a:buNone/>
            </a:pPr>
            <a:endParaRPr lang="fr-FR" b="1" dirty="0" smtClean="0"/>
          </a:p>
          <a:p>
            <a:pPr marL="0" lvl="0" indent="0">
              <a:buNone/>
            </a:pPr>
            <a:r>
              <a:rPr lang="fr-FR" b="1" dirty="0" smtClean="0"/>
              <a:t>2-     </a:t>
            </a:r>
            <a:r>
              <a:rPr lang="fr-FR" b="1" u="sng" dirty="0" smtClean="0"/>
              <a:t>Un dispositif départemental en manque de moyens : </a:t>
            </a:r>
            <a:r>
              <a:rPr lang="fr-FR" dirty="0" smtClean="0"/>
              <a:t> Le dispositif ainsi créée , ne permet pas la réalisation du diagnostic nécessaire des situations, par manque de moyens. Mais le constat est aussi, celui d’une carence en termes de solutions de logements d’urgence ou  logements dédiés dans le cadre de peines alternatives à l’incarcération.</a:t>
            </a:r>
          </a:p>
          <a:p>
            <a:pPr marL="0" lvl="0" indent="0">
              <a:buNone/>
            </a:pPr>
            <a:endParaRPr lang="fr-FR" dirty="0"/>
          </a:p>
          <a:p>
            <a:pPr marL="0" indent="0">
              <a:buNone/>
            </a:pPr>
            <a:endParaRPr lang="fr-FR" dirty="0"/>
          </a:p>
          <a:p>
            <a:pPr marL="0" indent="0">
              <a:buNone/>
            </a:pPr>
            <a:endParaRPr lang="fr-FR" b="1" u="sng" dirty="0" smtClean="0"/>
          </a:p>
          <a:p>
            <a:pPr marL="0" indent="0">
              <a:buNone/>
            </a:pPr>
            <a:endParaRPr lang="fr-FR" dirty="0"/>
          </a:p>
          <a:p>
            <a:pPr marL="0" indent="0">
              <a:buNone/>
            </a:pPr>
            <a:endParaRPr lang="fr-FR" b="1" u="sng" dirty="0"/>
          </a:p>
        </p:txBody>
      </p:sp>
      <p:sp>
        <p:nvSpPr>
          <p:cNvPr id="4" name="ZoneTexte 3"/>
          <p:cNvSpPr txBox="1"/>
          <p:nvPr/>
        </p:nvSpPr>
        <p:spPr>
          <a:xfrm>
            <a:off x="5580112" y="323165"/>
            <a:ext cx="3563888" cy="646331"/>
          </a:xfrm>
          <a:prstGeom prst="rect">
            <a:avLst/>
          </a:prstGeom>
          <a:noFill/>
        </p:spPr>
        <p:txBody>
          <a:bodyPr wrap="square" rtlCol="0">
            <a:spAutoFit/>
          </a:bodyPr>
          <a:lstStyle/>
          <a:p>
            <a:pPr algn="ctr"/>
            <a:r>
              <a:rPr lang="fr-FR" b="1" dirty="0"/>
              <a:t>Volet 1 : Constats et Identification des besoins dans le territoire</a:t>
            </a:r>
          </a:p>
        </p:txBody>
      </p:sp>
      <p:sp>
        <p:nvSpPr>
          <p:cNvPr id="5" name="Espace réservé du numéro de diapositive 4"/>
          <p:cNvSpPr>
            <a:spLocks noGrp="1"/>
          </p:cNvSpPr>
          <p:nvPr>
            <p:ph type="sldNum" sz="quarter" idx="12"/>
          </p:nvPr>
        </p:nvSpPr>
        <p:spPr/>
        <p:txBody>
          <a:bodyPr/>
          <a:lstStyle/>
          <a:p>
            <a:fld id="{BF04BB22-2AB2-42CB-A0B2-689284E73A15}" type="slidenum">
              <a:rPr lang="fr-FR" smtClean="0"/>
              <a:t>17</a:t>
            </a:fld>
            <a:endParaRPr lang="fr-FR" dirty="0"/>
          </a:p>
        </p:txBody>
      </p:sp>
    </p:spTree>
    <p:extLst>
      <p:ext uri="{BB962C8B-B14F-4D97-AF65-F5344CB8AC3E}">
        <p14:creationId xmlns:p14="http://schemas.microsoft.com/office/powerpoint/2010/main" val="1148442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0" y="14233"/>
            <a:ext cx="3779912" cy="580062"/>
          </a:xfrm>
        </p:spPr>
        <p:txBody>
          <a:bodyPr/>
          <a:lstStyle/>
          <a:p>
            <a:pPr lvl="0"/>
            <a:r>
              <a:rPr lang="fr-FR" sz="1800" dirty="0"/>
              <a:t>Sous-Projet </a:t>
            </a:r>
            <a:r>
              <a:rPr lang="fr-FR" sz="1800" dirty="0" smtClean="0"/>
              <a:t>N°3</a:t>
            </a:r>
            <a:r>
              <a:rPr lang="fr-FR" sz="1800" dirty="0"/>
              <a:t> : Adopter une solution logement appropriée aux personnes incarcérées, aux peines alternatives et aux sortants de prison</a:t>
            </a:r>
          </a:p>
          <a:p>
            <a:endParaRPr lang="fr-FR" sz="1800" dirty="0"/>
          </a:p>
        </p:txBody>
      </p:sp>
      <p:sp>
        <p:nvSpPr>
          <p:cNvPr id="3" name="Espace réservé du texte 2"/>
          <p:cNvSpPr>
            <a:spLocks noGrp="1"/>
          </p:cNvSpPr>
          <p:nvPr>
            <p:ph type="body" sz="quarter" idx="15"/>
          </p:nvPr>
        </p:nvSpPr>
        <p:spPr>
          <a:xfrm>
            <a:off x="107504" y="1772816"/>
            <a:ext cx="8856984" cy="4896543"/>
          </a:xfrm>
        </p:spPr>
        <p:txBody>
          <a:bodyPr/>
          <a:lstStyle/>
          <a:p>
            <a:pPr marL="0" lvl="0" indent="0">
              <a:buNone/>
            </a:pPr>
            <a:r>
              <a:rPr lang="fr-FR" sz="1600" b="1" dirty="0" smtClean="0"/>
              <a:t>Le </a:t>
            </a:r>
            <a:r>
              <a:rPr lang="fr-FR" sz="1600" b="1" dirty="0"/>
              <a:t>recul sur le dispositif existant </a:t>
            </a:r>
            <a:r>
              <a:rPr lang="fr-FR" sz="1600" b="1" dirty="0" smtClean="0"/>
              <a:t> permet d’envisager </a:t>
            </a:r>
            <a:r>
              <a:rPr lang="fr-FR" sz="1600" b="1" dirty="0"/>
              <a:t>l’expérimentation d’autres modes de logements et </a:t>
            </a:r>
            <a:r>
              <a:rPr lang="fr-FR" sz="1600" b="1" dirty="0" smtClean="0"/>
              <a:t>d’accompagnements </a:t>
            </a:r>
            <a:r>
              <a:rPr lang="fr-FR" sz="1600" b="1" dirty="0"/>
              <a:t>plus largement sur tout le </a:t>
            </a:r>
            <a:r>
              <a:rPr lang="fr-FR" sz="1600" b="1" dirty="0" smtClean="0"/>
              <a:t>département</a:t>
            </a:r>
            <a:r>
              <a:rPr lang="fr-FR" sz="1600" b="1" dirty="0"/>
              <a:t> </a:t>
            </a:r>
            <a:r>
              <a:rPr lang="fr-FR" sz="1600" b="1" dirty="0" smtClean="0"/>
              <a:t>dans </a:t>
            </a:r>
            <a:r>
              <a:rPr lang="fr-FR" sz="1600" b="1" dirty="0"/>
              <a:t>un objectif d’optimisation des mesures tout en conservant son efficacité et en évitant les risques de récidive.</a:t>
            </a:r>
          </a:p>
          <a:p>
            <a:pPr marL="0" indent="0">
              <a:buNone/>
            </a:pPr>
            <a:endParaRPr lang="fr-FR" sz="1000" b="1" dirty="0"/>
          </a:p>
          <a:p>
            <a:pPr marL="285750" indent="-285750">
              <a:buFont typeface="Arial" charset="0"/>
              <a:buChar char="•"/>
            </a:pPr>
            <a:r>
              <a:rPr lang="fr-FR" sz="1600" b="1" dirty="0" smtClean="0"/>
              <a:t>Travailler à une meilleure anticipation des sorties avec la contrainte du temps judiciaire</a:t>
            </a:r>
            <a:r>
              <a:rPr lang="fr-FR" sz="1600" dirty="0" smtClean="0"/>
              <a:t>, différent du nôtre. Ceci en renforçant la phase diagnostic/besoins à la sortie d’incarcération, réalisé par l’opérateur en charge du suivi=&gt; Moyen de prévention de la récidive.</a:t>
            </a:r>
          </a:p>
          <a:p>
            <a:pPr marL="0" indent="0">
              <a:buNone/>
            </a:pPr>
            <a:endParaRPr lang="fr-FR" sz="1000" dirty="0" smtClean="0"/>
          </a:p>
          <a:p>
            <a:pPr marL="285750" indent="-285750">
              <a:buFont typeface="Arial" charset="0"/>
              <a:buChar char="•"/>
            </a:pPr>
            <a:r>
              <a:rPr lang="fr-FR" sz="1600" b="1" dirty="0" smtClean="0"/>
              <a:t>Développer </a:t>
            </a:r>
            <a:r>
              <a:rPr lang="fr-FR" sz="1600" b="1" dirty="0"/>
              <a:t>l'alternative à l'incarcération</a:t>
            </a:r>
            <a:r>
              <a:rPr lang="fr-FR" sz="1600" dirty="0"/>
              <a:t> grâce à des logements et à un accompagnement global de la personne </a:t>
            </a:r>
            <a:r>
              <a:rPr lang="fr-FR" sz="1600" b="1" dirty="0"/>
              <a:t>et</a:t>
            </a:r>
            <a:r>
              <a:rPr lang="fr-FR" sz="1600" dirty="0"/>
              <a:t> </a:t>
            </a:r>
            <a:r>
              <a:rPr lang="fr-FR" sz="1600" u="sng" dirty="0"/>
              <a:t>à proximité de permanences </a:t>
            </a:r>
            <a:r>
              <a:rPr lang="fr-FR" sz="1600" dirty="0"/>
              <a:t>CMP,  CSAPA (pole addiction précarité), Centre de formation, atelier d'insertion ou AVA, </a:t>
            </a:r>
            <a:r>
              <a:rPr lang="fr-FR" sz="1600" dirty="0" smtClean="0"/>
              <a:t>le SPIP, etc. </a:t>
            </a:r>
          </a:p>
          <a:p>
            <a:pPr marL="0" indent="0">
              <a:buNone/>
            </a:pPr>
            <a:endParaRPr lang="fr-FR" sz="1000" dirty="0" smtClean="0"/>
          </a:p>
          <a:p>
            <a:pPr marL="285750" lvl="0" indent="-285750">
              <a:buFont typeface="Arial" charset="0"/>
              <a:buChar char="•"/>
            </a:pPr>
            <a:r>
              <a:rPr lang="fr-FR" sz="1600" b="1" dirty="0" smtClean="0"/>
              <a:t>Réfléchir </a:t>
            </a:r>
            <a:r>
              <a:rPr lang="fr-FR" sz="1600" b="1" dirty="0"/>
              <a:t>à des hypothèses de lieux collectifs, de type colocations à la sortie de la prison</a:t>
            </a:r>
            <a:r>
              <a:rPr lang="fr-FR" sz="1600" dirty="0" smtClean="0"/>
              <a:t>…=&gt; Sentiment d’utilité sociale et d’entraide mutuelle, chacun dans « son domaine de compétence », même si tous bénéficient par ailleurs d’un </a:t>
            </a:r>
            <a:r>
              <a:rPr lang="fr-FR" sz="1600" dirty="0"/>
              <a:t>accompagnement </a:t>
            </a:r>
            <a:r>
              <a:rPr lang="fr-FR" sz="1600" dirty="0" smtClean="0"/>
              <a:t>individualisé : </a:t>
            </a:r>
            <a:r>
              <a:rPr lang="fr-FR" sz="1600" dirty="0"/>
              <a:t>Non seulement cela aide à la reprise des repères mais cela peut aussi redonner un sentiment d’utilité sociale aux uns et aux autres</a:t>
            </a:r>
            <a:r>
              <a:rPr lang="fr-FR" sz="1600" dirty="0" smtClean="0"/>
              <a:t>.</a:t>
            </a:r>
          </a:p>
          <a:p>
            <a:pPr marL="0" lvl="0" indent="0">
              <a:buNone/>
            </a:pPr>
            <a:endParaRPr lang="fr-FR" sz="1000" dirty="0" smtClean="0"/>
          </a:p>
          <a:p>
            <a:pPr marL="285750" lvl="0" indent="-285750">
              <a:buFont typeface="Arial" charset="0"/>
              <a:buChar char="•"/>
            </a:pPr>
            <a:r>
              <a:rPr lang="fr-FR" sz="1600" b="1" dirty="0" smtClean="0"/>
              <a:t>Disposer de solutions d’urgence </a:t>
            </a:r>
            <a:r>
              <a:rPr lang="fr-FR" sz="1600" dirty="0"/>
              <a:t>pour </a:t>
            </a:r>
            <a:r>
              <a:rPr lang="fr-FR" sz="1600" dirty="0" smtClean="0"/>
              <a:t>faire face à la </a:t>
            </a:r>
            <a:r>
              <a:rPr lang="fr-FR" sz="1600" dirty="0"/>
              <a:t>problématique de la confrontation </a:t>
            </a:r>
            <a:r>
              <a:rPr lang="fr-FR" sz="1600" dirty="0" smtClean="0"/>
              <a:t>de la question de l’insertion avec celle du </a:t>
            </a:r>
            <a:r>
              <a:rPr lang="fr-FR" sz="1600" dirty="0"/>
              <a:t>temps </a:t>
            </a:r>
            <a:r>
              <a:rPr lang="fr-FR" sz="1600" dirty="0" smtClean="0"/>
              <a:t>judiciaire.</a:t>
            </a:r>
          </a:p>
          <a:p>
            <a:pPr marL="285750" lvl="0" indent="-285750">
              <a:buFont typeface="Arial" charset="0"/>
              <a:buChar char="•"/>
            </a:pPr>
            <a:endParaRPr lang="fr-FR" sz="1600" dirty="0"/>
          </a:p>
          <a:p>
            <a:pPr marL="342900" indent="-342900">
              <a:buFont typeface="Wingdings 3"/>
              <a:buChar char="¶"/>
            </a:pPr>
            <a:endParaRPr lang="fr-FR" sz="2000" dirty="0"/>
          </a:p>
          <a:p>
            <a:pPr marL="0" indent="0">
              <a:buNone/>
            </a:pPr>
            <a:endParaRPr lang="fr-FR" dirty="0"/>
          </a:p>
          <a:p>
            <a:pPr marL="0" indent="0">
              <a:buNone/>
            </a:pPr>
            <a:endParaRPr lang="fr-FR" sz="1100" dirty="0"/>
          </a:p>
          <a:p>
            <a:pPr marL="0" indent="0">
              <a:buNone/>
            </a:pPr>
            <a:endParaRPr lang="fr-FR" b="1" dirty="0" smtClean="0">
              <a:solidFill>
                <a:schemeClr val="bg2"/>
              </a:solidFill>
            </a:endParaRPr>
          </a:p>
          <a:p>
            <a:pPr marL="0" indent="0">
              <a:buNone/>
            </a:pPr>
            <a:endParaRPr lang="fr-FR" dirty="0"/>
          </a:p>
          <a:p>
            <a:pPr marL="0" indent="0">
              <a:buNone/>
            </a:pPr>
            <a:endParaRPr lang="fr-FR" dirty="0" smtClean="0"/>
          </a:p>
        </p:txBody>
      </p:sp>
      <p:sp>
        <p:nvSpPr>
          <p:cNvPr id="5" name="ZoneTexte 4"/>
          <p:cNvSpPr txBox="1"/>
          <p:nvPr/>
        </p:nvSpPr>
        <p:spPr>
          <a:xfrm>
            <a:off x="5724128" y="260648"/>
            <a:ext cx="3240360" cy="646331"/>
          </a:xfrm>
          <a:prstGeom prst="rect">
            <a:avLst/>
          </a:prstGeom>
          <a:noFill/>
        </p:spPr>
        <p:txBody>
          <a:bodyPr wrap="square" rtlCol="0">
            <a:spAutoFit/>
          </a:bodyPr>
          <a:lstStyle/>
          <a:p>
            <a:pPr algn="ctr"/>
            <a:r>
              <a:rPr lang="fr-FR" b="1" dirty="0"/>
              <a:t>Volet </a:t>
            </a:r>
            <a:r>
              <a:rPr lang="fr-FR" b="1" dirty="0" smtClean="0"/>
              <a:t>2 </a:t>
            </a:r>
            <a:r>
              <a:rPr lang="fr-FR" b="1" dirty="0"/>
              <a:t>: </a:t>
            </a:r>
            <a:r>
              <a:rPr lang="fr-FR" b="1" dirty="0" smtClean="0"/>
              <a:t>Diagnostic et Accompagnement projetés</a:t>
            </a:r>
          </a:p>
        </p:txBody>
      </p:sp>
      <p:sp>
        <p:nvSpPr>
          <p:cNvPr id="4" name="Espace réservé du numéro de diapositive 3"/>
          <p:cNvSpPr>
            <a:spLocks noGrp="1"/>
          </p:cNvSpPr>
          <p:nvPr>
            <p:ph type="sldNum" sz="quarter" idx="12"/>
          </p:nvPr>
        </p:nvSpPr>
        <p:spPr/>
        <p:txBody>
          <a:bodyPr/>
          <a:lstStyle/>
          <a:p>
            <a:fld id="{BF04BB22-2AB2-42CB-A0B2-689284E73A15}" type="slidenum">
              <a:rPr lang="fr-FR" smtClean="0"/>
              <a:t>18</a:t>
            </a:fld>
            <a:endParaRPr lang="fr-FR"/>
          </a:p>
        </p:txBody>
      </p:sp>
    </p:spTree>
    <p:extLst>
      <p:ext uri="{BB962C8B-B14F-4D97-AF65-F5344CB8AC3E}">
        <p14:creationId xmlns:p14="http://schemas.microsoft.com/office/powerpoint/2010/main" val="3261785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0" y="7485"/>
            <a:ext cx="3779912" cy="580062"/>
          </a:xfrm>
        </p:spPr>
        <p:txBody>
          <a:bodyPr/>
          <a:lstStyle/>
          <a:p>
            <a:pPr lvl="0"/>
            <a:r>
              <a:rPr lang="fr-FR" sz="1800" dirty="0"/>
              <a:t>Sous-Projet </a:t>
            </a:r>
            <a:r>
              <a:rPr lang="fr-FR" sz="1800" dirty="0" smtClean="0"/>
              <a:t>N°3</a:t>
            </a:r>
            <a:r>
              <a:rPr lang="fr-FR" sz="1800" dirty="0"/>
              <a:t> : Adopter une solution logement appropriée aux personnes incarcérées, aux peines alternatives et aux sortants de prison</a:t>
            </a:r>
          </a:p>
          <a:p>
            <a:endParaRPr lang="fr-FR" sz="1800" dirty="0"/>
          </a:p>
        </p:txBody>
      </p:sp>
      <p:sp>
        <p:nvSpPr>
          <p:cNvPr id="3" name="Espace réservé du texte 2"/>
          <p:cNvSpPr>
            <a:spLocks noGrp="1"/>
          </p:cNvSpPr>
          <p:nvPr>
            <p:ph type="body" sz="quarter" idx="15"/>
          </p:nvPr>
        </p:nvSpPr>
        <p:spPr>
          <a:xfrm>
            <a:off x="0" y="1628801"/>
            <a:ext cx="9144000" cy="792088"/>
          </a:xfrm>
        </p:spPr>
        <p:txBody>
          <a:bodyPr/>
          <a:lstStyle/>
          <a:p>
            <a:pPr marL="0" indent="0">
              <a:buNone/>
            </a:pPr>
            <a:r>
              <a:rPr lang="fr-FR" dirty="0" smtClean="0"/>
              <a:t>Il peut s’agir de logements existants avec reconversion des financements PLUS et PLS en PLAI</a:t>
            </a:r>
          </a:p>
          <a:p>
            <a:pPr marL="0" indent="0">
              <a:buNone/>
            </a:pPr>
            <a:r>
              <a:rPr lang="fr-FR" dirty="0" smtClean="0"/>
              <a:t>Il peut s’agir de logements neufs à construire</a:t>
            </a:r>
          </a:p>
          <a:p>
            <a:pPr marL="0" indent="0">
              <a:buNone/>
            </a:pPr>
            <a:r>
              <a:rPr lang="fr-FR" dirty="0" smtClean="0"/>
              <a:t>Des tests de logements en colocation seront pratiqués.</a:t>
            </a:r>
          </a:p>
        </p:txBody>
      </p:sp>
      <p:sp>
        <p:nvSpPr>
          <p:cNvPr id="5" name="ZoneTexte 4"/>
          <p:cNvSpPr txBox="1"/>
          <p:nvPr/>
        </p:nvSpPr>
        <p:spPr>
          <a:xfrm>
            <a:off x="5724128" y="260648"/>
            <a:ext cx="3240360" cy="923330"/>
          </a:xfrm>
          <a:prstGeom prst="rect">
            <a:avLst/>
          </a:prstGeom>
          <a:noFill/>
        </p:spPr>
        <p:txBody>
          <a:bodyPr wrap="square" rtlCol="0">
            <a:spAutoFit/>
          </a:bodyPr>
          <a:lstStyle/>
          <a:p>
            <a:pPr algn="ctr"/>
            <a:r>
              <a:rPr lang="fr-FR" b="1" dirty="0" smtClean="0"/>
              <a:t>Volet 3 : offre de logements mobilisées et organisation des parcours</a:t>
            </a:r>
            <a:endParaRPr lang="fr-FR" b="1" dirty="0"/>
          </a:p>
        </p:txBody>
      </p:sp>
      <p:sp>
        <p:nvSpPr>
          <p:cNvPr id="6" name="Espace réservé du numéro de diapositive 5"/>
          <p:cNvSpPr>
            <a:spLocks noGrp="1"/>
          </p:cNvSpPr>
          <p:nvPr>
            <p:ph type="sldNum" sz="quarter" idx="12"/>
          </p:nvPr>
        </p:nvSpPr>
        <p:spPr/>
        <p:txBody>
          <a:bodyPr/>
          <a:lstStyle/>
          <a:p>
            <a:fld id="{BF04BB22-2AB2-42CB-A0B2-689284E73A15}" type="slidenum">
              <a:rPr lang="fr-FR" smtClean="0"/>
              <a:t>19</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515462912"/>
              </p:ext>
            </p:extLst>
          </p:nvPr>
        </p:nvGraphicFramePr>
        <p:xfrm>
          <a:off x="-20312" y="2889736"/>
          <a:ext cx="9164311" cy="3963040"/>
        </p:xfrm>
        <a:graphic>
          <a:graphicData uri="http://schemas.openxmlformats.org/drawingml/2006/table">
            <a:tbl>
              <a:tblPr firstRow="1" bandRow="1">
                <a:tableStyleId>{5C22544A-7EE6-4342-B048-85BDC9FD1C3A}</a:tableStyleId>
              </a:tblPr>
              <a:tblGrid>
                <a:gridCol w="2841790"/>
                <a:gridCol w="1797104"/>
                <a:gridCol w="1537594"/>
                <a:gridCol w="1224136"/>
                <a:gridCol w="1763687"/>
              </a:tblGrid>
              <a:tr h="899304">
                <a:tc>
                  <a:txBody>
                    <a:bodyPr/>
                    <a:lstStyle/>
                    <a:p>
                      <a:r>
                        <a:rPr lang="fr-FR" dirty="0" smtClean="0"/>
                        <a:t>Territoire</a:t>
                      </a:r>
                      <a:r>
                        <a:rPr lang="fr-FR" baseline="0" dirty="0" smtClean="0"/>
                        <a:t>  de mobilisation de la mesure</a:t>
                      </a:r>
                      <a:endParaRPr lang="fr-FR" dirty="0"/>
                    </a:p>
                  </a:txBody>
                  <a:tcPr/>
                </a:tc>
                <a:tc>
                  <a:txBody>
                    <a:bodyPr/>
                    <a:lstStyle/>
                    <a:p>
                      <a:r>
                        <a:rPr lang="fr-FR" dirty="0" smtClean="0"/>
                        <a:t>Logements</a:t>
                      </a:r>
                      <a:r>
                        <a:rPr lang="fr-FR" baseline="0" dirty="0" smtClean="0"/>
                        <a:t> accompagnés</a:t>
                      </a:r>
                      <a:endParaRPr lang="fr-FR" dirty="0"/>
                    </a:p>
                  </a:txBody>
                  <a:tcPr/>
                </a:tc>
                <a:tc>
                  <a:txBody>
                    <a:bodyPr/>
                    <a:lstStyle/>
                    <a:p>
                      <a:pPr algn="ctr"/>
                      <a:r>
                        <a:rPr lang="fr-FR" dirty="0" smtClean="0"/>
                        <a:t>Emploi</a:t>
                      </a:r>
                      <a:endParaRPr lang="fr-FR" dirty="0"/>
                    </a:p>
                  </a:txBody>
                  <a:tcPr/>
                </a:tc>
                <a:tc>
                  <a:txBody>
                    <a:bodyPr/>
                    <a:lstStyle/>
                    <a:p>
                      <a:pPr algn="ctr"/>
                      <a:r>
                        <a:rPr lang="fr-FR" dirty="0" smtClean="0"/>
                        <a:t>Dont colocation</a:t>
                      </a:r>
                      <a:endParaRPr lang="fr-FR" dirty="0"/>
                    </a:p>
                  </a:txBody>
                  <a:tcPr/>
                </a:tc>
                <a:tc>
                  <a:txBody>
                    <a:bodyPr/>
                    <a:lstStyle/>
                    <a:p>
                      <a:pPr algn="ctr"/>
                      <a:r>
                        <a:rPr lang="fr-FR" dirty="0" smtClean="0"/>
                        <a:t>Partenaires en charge de</a:t>
                      </a:r>
                      <a:r>
                        <a:rPr lang="fr-FR" baseline="0" dirty="0" smtClean="0"/>
                        <a:t> l’accompagnent</a:t>
                      </a:r>
                      <a:endParaRPr lang="fr-FR" dirty="0"/>
                    </a:p>
                  </a:txBody>
                  <a:tcPr/>
                </a:tc>
              </a:tr>
              <a:tr h="370840">
                <a:tc>
                  <a:txBody>
                    <a:bodyPr/>
                    <a:lstStyle/>
                    <a:p>
                      <a:r>
                        <a:rPr lang="fr-FR" sz="1200" kern="1200" baseline="0" dirty="0" smtClean="0">
                          <a:solidFill>
                            <a:schemeClr val="dk1"/>
                          </a:solidFill>
                          <a:latin typeface="+mn-lt"/>
                          <a:ea typeface="+mn-ea"/>
                          <a:cs typeface="+mn-cs"/>
                        </a:rPr>
                        <a:t>Rennes Métropole</a:t>
                      </a:r>
                      <a:endParaRPr lang="fr-FR" sz="1200" kern="1200" baseline="0" dirty="0">
                        <a:solidFill>
                          <a:schemeClr val="dk1"/>
                        </a:solidFill>
                        <a:latin typeface="+mn-lt"/>
                        <a:ea typeface="+mn-ea"/>
                        <a:cs typeface="+mn-cs"/>
                      </a:endParaRPr>
                    </a:p>
                  </a:txBody>
                  <a:tcPr/>
                </a:tc>
                <a:tc>
                  <a:txBody>
                    <a:bodyPr/>
                    <a:lstStyle/>
                    <a:p>
                      <a:pPr algn="ctr"/>
                      <a:r>
                        <a:rPr lang="fr-FR" sz="1200" kern="1200" baseline="0" dirty="0" smtClean="0">
                          <a:solidFill>
                            <a:schemeClr val="dk1"/>
                          </a:solidFill>
                          <a:latin typeface="+mn-lt"/>
                          <a:ea typeface="+mn-ea"/>
                          <a:cs typeface="+mn-cs"/>
                        </a:rPr>
                        <a:t>10</a:t>
                      </a:r>
                      <a:endParaRPr lang="fr-FR" sz="1200" kern="1200" baseline="0" dirty="0">
                        <a:solidFill>
                          <a:schemeClr val="dk1"/>
                        </a:solidFill>
                        <a:latin typeface="+mn-lt"/>
                        <a:ea typeface="+mn-ea"/>
                        <a:cs typeface="+mn-cs"/>
                      </a:endParaRPr>
                    </a:p>
                  </a:txBody>
                  <a:tcPr/>
                </a:tc>
                <a:tc>
                  <a:txBody>
                    <a:bodyPr/>
                    <a:lstStyle/>
                    <a:p>
                      <a:pPr marL="0" algn="ctr" defTabSz="914400" rtl="0" eaLnBrk="1" latinLnBrk="0" hangingPunct="1"/>
                      <a:r>
                        <a:rPr lang="fr-FR" sz="1200" kern="1200" baseline="0" dirty="0" smtClean="0">
                          <a:solidFill>
                            <a:schemeClr val="dk1"/>
                          </a:solidFill>
                          <a:latin typeface="+mn-lt"/>
                          <a:ea typeface="+mn-ea"/>
                          <a:cs typeface="+mn-cs"/>
                        </a:rPr>
                        <a:t>0,25 ETP</a:t>
                      </a:r>
                      <a:endParaRPr lang="fr-FR" sz="1200" kern="1200" baseline="0" dirty="0">
                        <a:solidFill>
                          <a:schemeClr val="dk1"/>
                        </a:solidFill>
                        <a:latin typeface="+mn-lt"/>
                        <a:ea typeface="+mn-ea"/>
                        <a:cs typeface="+mn-cs"/>
                      </a:endParaRPr>
                    </a:p>
                  </a:txBody>
                  <a:tcPr/>
                </a:tc>
                <a:tc>
                  <a:txBody>
                    <a:bodyPr/>
                    <a:lstStyle/>
                    <a:p>
                      <a:pPr marL="0" algn="ctr" defTabSz="914400" rtl="0" eaLnBrk="1" latinLnBrk="0" hangingPunct="1"/>
                      <a:r>
                        <a:rPr lang="fr-FR" sz="1200" kern="1200" baseline="0" dirty="0" smtClean="0">
                          <a:solidFill>
                            <a:schemeClr val="dk1"/>
                          </a:solidFill>
                          <a:latin typeface="+mn-lt"/>
                          <a:ea typeface="+mn-ea"/>
                          <a:cs typeface="+mn-cs"/>
                        </a:rPr>
                        <a:t>2</a:t>
                      </a:r>
                      <a:endParaRPr lang="fr-FR" sz="1200" kern="1200" baseline="0" dirty="0">
                        <a:solidFill>
                          <a:schemeClr val="dk1"/>
                        </a:solidFill>
                        <a:latin typeface="+mn-lt"/>
                        <a:ea typeface="+mn-ea"/>
                        <a:cs typeface="+mn-cs"/>
                      </a:endParaRPr>
                    </a:p>
                  </a:txBody>
                  <a:tcPr/>
                </a:tc>
                <a:tc>
                  <a:txBody>
                    <a:bodyPr/>
                    <a:lstStyle/>
                    <a:p>
                      <a:pPr marL="0" algn="ctr" defTabSz="914400" rtl="0" eaLnBrk="1" latinLnBrk="0" hangingPunct="1"/>
                      <a:r>
                        <a:rPr lang="fr-FR" sz="1200" kern="1200" baseline="0" dirty="0" smtClean="0">
                          <a:solidFill>
                            <a:schemeClr val="dk1"/>
                          </a:solidFill>
                          <a:latin typeface="+mn-lt"/>
                          <a:ea typeface="+mn-ea"/>
                          <a:cs typeface="+mn-cs"/>
                        </a:rPr>
                        <a:t>ALFADI</a:t>
                      </a:r>
                      <a:endParaRPr lang="fr-FR" sz="1200" kern="1200" baseline="0" dirty="0">
                        <a:solidFill>
                          <a:schemeClr val="dk1"/>
                        </a:solidFill>
                        <a:latin typeface="+mn-lt"/>
                        <a:ea typeface="+mn-ea"/>
                        <a:cs typeface="+mn-cs"/>
                      </a:endParaRPr>
                    </a:p>
                  </a:txBody>
                  <a:tcPr/>
                </a:tc>
              </a:tr>
              <a:tr h="478160">
                <a:tc>
                  <a:txBody>
                    <a:bodyPr/>
                    <a:lstStyle/>
                    <a:p>
                      <a:r>
                        <a:rPr lang="fr-FR" sz="1200" dirty="0" smtClean="0"/>
                        <a:t>Pays de Vitré</a:t>
                      </a:r>
                      <a:r>
                        <a:rPr lang="fr-FR" sz="1200" baseline="0" dirty="0" smtClean="0"/>
                        <a:t> , de Liffré  et pays de Chateaugiron</a:t>
                      </a:r>
                      <a:endParaRPr lang="fr-FR" sz="1200" dirty="0"/>
                    </a:p>
                  </a:txBody>
                  <a:tcPr/>
                </a:tc>
                <a:tc>
                  <a:txBody>
                    <a:bodyPr/>
                    <a:lstStyle/>
                    <a:p>
                      <a:pPr algn="ctr"/>
                      <a:r>
                        <a:rPr lang="fr-FR" sz="1200" kern="1200" baseline="0" dirty="0" smtClean="0">
                          <a:solidFill>
                            <a:schemeClr val="dk1"/>
                          </a:solidFill>
                          <a:latin typeface="+mn-lt"/>
                          <a:ea typeface="+mn-ea"/>
                          <a:cs typeface="+mn-cs"/>
                        </a:rPr>
                        <a:t>10</a:t>
                      </a:r>
                      <a:endParaRPr lang="fr-FR" sz="1200" kern="1200" baseline="0" dirty="0">
                        <a:solidFill>
                          <a:schemeClr val="dk1"/>
                        </a:solidFill>
                        <a:latin typeface="+mn-lt"/>
                        <a:ea typeface="+mn-ea"/>
                        <a:cs typeface="+mn-cs"/>
                      </a:endParaRPr>
                    </a:p>
                  </a:txBody>
                  <a:tcPr/>
                </a:tc>
                <a:tc>
                  <a:txBody>
                    <a:bodyPr/>
                    <a:lstStyle/>
                    <a:p>
                      <a:pPr algn="ctr"/>
                      <a:r>
                        <a:rPr lang="fr-FR" sz="1200" kern="1200" baseline="0" dirty="0" smtClean="0">
                          <a:solidFill>
                            <a:schemeClr val="dk1"/>
                          </a:solidFill>
                          <a:latin typeface="+mn-lt"/>
                          <a:ea typeface="+mn-ea"/>
                          <a:cs typeface="+mn-cs"/>
                        </a:rPr>
                        <a:t>0,25 ETP</a:t>
                      </a:r>
                      <a:endParaRPr lang="fr-FR" sz="1200" kern="1200" baseline="0" dirty="0">
                        <a:solidFill>
                          <a:schemeClr val="dk1"/>
                        </a:solidFill>
                        <a:latin typeface="+mn-lt"/>
                        <a:ea typeface="+mn-ea"/>
                        <a:cs typeface="+mn-cs"/>
                      </a:endParaRPr>
                    </a:p>
                  </a:txBody>
                  <a:tcPr/>
                </a:tc>
                <a:tc>
                  <a:txBody>
                    <a:bodyPr/>
                    <a:lstStyle/>
                    <a:p>
                      <a:pPr algn="ctr"/>
                      <a:r>
                        <a:rPr lang="fr-FR" sz="1200" kern="1200" baseline="0" dirty="0" smtClean="0">
                          <a:solidFill>
                            <a:schemeClr val="dk1"/>
                          </a:solidFill>
                          <a:latin typeface="+mn-lt"/>
                          <a:ea typeface="+mn-ea"/>
                          <a:cs typeface="+mn-cs"/>
                        </a:rPr>
                        <a:t>2</a:t>
                      </a:r>
                      <a:endParaRPr lang="fr-FR" sz="1200" kern="1200" baseline="0" dirty="0">
                        <a:solidFill>
                          <a:schemeClr val="dk1"/>
                        </a:solidFill>
                        <a:latin typeface="+mn-lt"/>
                        <a:ea typeface="+mn-ea"/>
                        <a:cs typeface="+mn-cs"/>
                      </a:endParaRPr>
                    </a:p>
                  </a:txBody>
                  <a:tcPr/>
                </a:tc>
                <a:tc>
                  <a:txBody>
                    <a:bodyPr/>
                    <a:lstStyle/>
                    <a:p>
                      <a:pPr algn="ctr"/>
                      <a:r>
                        <a:rPr lang="fr-FR" sz="1200" kern="1200" baseline="0" dirty="0" smtClean="0">
                          <a:solidFill>
                            <a:schemeClr val="dk1"/>
                          </a:solidFill>
                          <a:latin typeface="+mn-lt"/>
                          <a:ea typeface="+mn-ea"/>
                          <a:cs typeface="+mn-cs"/>
                        </a:rPr>
                        <a:t>AIS 35</a:t>
                      </a:r>
                      <a:endParaRPr lang="fr-FR" sz="1200" kern="1200" baseline="0" dirty="0">
                        <a:solidFill>
                          <a:schemeClr val="dk1"/>
                        </a:solidFill>
                        <a:latin typeface="+mn-lt"/>
                        <a:ea typeface="+mn-ea"/>
                        <a:cs typeface="+mn-cs"/>
                      </a:endParaRPr>
                    </a:p>
                  </a:txBody>
                  <a:tcPr/>
                </a:tc>
              </a:tr>
              <a:tr h="370840">
                <a:tc>
                  <a:txBody>
                    <a:bodyPr/>
                    <a:lstStyle/>
                    <a:p>
                      <a:r>
                        <a:rPr lang="fr-FR" sz="1200" dirty="0" smtClean="0"/>
                        <a:t>Pays de Brocéliande et Pays de Vallons de Vilaine</a:t>
                      </a:r>
                      <a:endParaRPr lang="fr-FR" sz="1200" dirty="0"/>
                    </a:p>
                  </a:txBody>
                  <a:tcPr/>
                </a:tc>
                <a:tc>
                  <a:txBody>
                    <a:bodyPr/>
                    <a:lstStyle/>
                    <a:p>
                      <a:pPr algn="ctr"/>
                      <a:r>
                        <a:rPr lang="fr-FR" sz="1200" kern="1200" baseline="0" dirty="0" smtClean="0">
                          <a:solidFill>
                            <a:schemeClr val="dk1"/>
                          </a:solidFill>
                          <a:latin typeface="+mn-lt"/>
                          <a:ea typeface="+mn-ea"/>
                          <a:cs typeface="+mn-cs"/>
                        </a:rPr>
                        <a:t>10</a:t>
                      </a:r>
                      <a:endParaRPr lang="fr-FR" sz="1200" kern="1200" baseline="0" dirty="0">
                        <a:solidFill>
                          <a:schemeClr val="dk1"/>
                        </a:solidFill>
                        <a:latin typeface="+mn-lt"/>
                        <a:ea typeface="+mn-ea"/>
                        <a:cs typeface="+mn-cs"/>
                      </a:endParaRPr>
                    </a:p>
                  </a:txBody>
                  <a:tcPr/>
                </a:tc>
                <a:tc>
                  <a:txBody>
                    <a:bodyPr/>
                    <a:lstStyle/>
                    <a:p>
                      <a:pPr algn="ctr"/>
                      <a:r>
                        <a:rPr lang="fr-FR" sz="1200" kern="1200" baseline="0" dirty="0" smtClean="0">
                          <a:solidFill>
                            <a:schemeClr val="dk1"/>
                          </a:solidFill>
                          <a:latin typeface="+mn-lt"/>
                          <a:ea typeface="+mn-ea"/>
                          <a:cs typeface="+mn-cs"/>
                        </a:rPr>
                        <a:t>0,25 ETP</a:t>
                      </a:r>
                      <a:endParaRPr lang="fr-FR" sz="1200" kern="1200" baseline="0" dirty="0">
                        <a:solidFill>
                          <a:schemeClr val="dk1"/>
                        </a:solidFill>
                        <a:latin typeface="+mn-lt"/>
                        <a:ea typeface="+mn-ea"/>
                        <a:cs typeface="+mn-cs"/>
                      </a:endParaRPr>
                    </a:p>
                  </a:txBody>
                  <a:tcPr/>
                </a:tc>
                <a:tc>
                  <a:txBody>
                    <a:bodyPr/>
                    <a:lstStyle/>
                    <a:p>
                      <a:pPr algn="ctr"/>
                      <a:r>
                        <a:rPr lang="fr-FR" sz="1200" kern="1200" baseline="0" dirty="0" smtClean="0">
                          <a:solidFill>
                            <a:schemeClr val="dk1"/>
                          </a:solidFill>
                          <a:latin typeface="+mn-lt"/>
                          <a:ea typeface="+mn-ea"/>
                          <a:cs typeface="+mn-cs"/>
                        </a:rPr>
                        <a:t>2</a:t>
                      </a:r>
                      <a:endParaRPr lang="fr-FR" sz="1200"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dk1"/>
                          </a:solidFill>
                          <a:latin typeface="+mn-lt"/>
                          <a:ea typeface="+mn-ea"/>
                          <a:cs typeface="+mn-cs"/>
                        </a:rPr>
                        <a:t>AIS 35</a:t>
                      </a:r>
                    </a:p>
                    <a:p>
                      <a:pPr algn="ctr"/>
                      <a:endParaRPr lang="fr-FR" sz="1200" kern="1200" baseline="0" dirty="0">
                        <a:solidFill>
                          <a:schemeClr val="dk1"/>
                        </a:solidFill>
                        <a:latin typeface="+mn-lt"/>
                        <a:ea typeface="+mn-ea"/>
                        <a:cs typeface="+mn-cs"/>
                      </a:endParaRPr>
                    </a:p>
                  </a:txBody>
                  <a:tcPr/>
                </a:tc>
              </a:tr>
              <a:tr h="370840">
                <a:tc>
                  <a:txBody>
                    <a:bodyPr/>
                    <a:lstStyle/>
                    <a:p>
                      <a:r>
                        <a:rPr lang="fr-FR" sz="1200" dirty="0" smtClean="0"/>
                        <a:t>Pays de Redon et Vilaine</a:t>
                      </a:r>
                      <a:endParaRPr lang="fr-FR" sz="1200" dirty="0"/>
                    </a:p>
                  </a:txBody>
                  <a:tcPr/>
                </a:tc>
                <a:tc>
                  <a:txBody>
                    <a:bodyPr/>
                    <a:lstStyle/>
                    <a:p>
                      <a:pPr algn="ctr"/>
                      <a:r>
                        <a:rPr lang="fr-FR" sz="1200" kern="1200" baseline="0" dirty="0" smtClean="0">
                          <a:solidFill>
                            <a:schemeClr val="dk1"/>
                          </a:solidFill>
                          <a:latin typeface="+mn-lt"/>
                          <a:ea typeface="+mn-ea"/>
                          <a:cs typeface="+mn-cs"/>
                        </a:rPr>
                        <a:t>10</a:t>
                      </a:r>
                      <a:endParaRPr lang="fr-FR" sz="1200"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dk1"/>
                          </a:solidFill>
                          <a:latin typeface="+mn-lt"/>
                          <a:ea typeface="+mn-ea"/>
                          <a:cs typeface="+mn-cs"/>
                        </a:rPr>
                        <a:t>0,25 ETP</a:t>
                      </a:r>
                    </a:p>
                    <a:p>
                      <a:pPr algn="ctr"/>
                      <a:endParaRPr lang="fr-FR" sz="1200" kern="1200" baseline="0" dirty="0">
                        <a:solidFill>
                          <a:schemeClr val="dk1"/>
                        </a:solidFill>
                        <a:latin typeface="+mn-lt"/>
                        <a:ea typeface="+mn-ea"/>
                        <a:cs typeface="+mn-cs"/>
                      </a:endParaRPr>
                    </a:p>
                  </a:txBody>
                  <a:tcPr/>
                </a:tc>
                <a:tc>
                  <a:txBody>
                    <a:bodyPr/>
                    <a:lstStyle/>
                    <a:p>
                      <a:pPr algn="ctr"/>
                      <a:r>
                        <a:rPr lang="fr-FR" sz="1200" kern="1200" baseline="0" dirty="0" smtClean="0">
                          <a:solidFill>
                            <a:schemeClr val="dk1"/>
                          </a:solidFill>
                          <a:latin typeface="+mn-lt"/>
                          <a:ea typeface="+mn-ea"/>
                          <a:cs typeface="+mn-cs"/>
                        </a:rPr>
                        <a:t>2</a:t>
                      </a:r>
                      <a:endParaRPr lang="fr-FR" sz="1200"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dk1"/>
                          </a:solidFill>
                          <a:latin typeface="+mn-lt"/>
                          <a:ea typeface="+mn-ea"/>
                          <a:cs typeface="+mn-cs"/>
                        </a:rPr>
                        <a:t>AIS 35</a:t>
                      </a:r>
                    </a:p>
                    <a:p>
                      <a:pPr algn="ctr"/>
                      <a:endParaRPr lang="fr-FR" sz="1200" kern="1200" baseline="0" dirty="0">
                        <a:solidFill>
                          <a:schemeClr val="dk1"/>
                        </a:solidFill>
                        <a:latin typeface="+mn-lt"/>
                        <a:ea typeface="+mn-ea"/>
                        <a:cs typeface="+mn-cs"/>
                      </a:endParaRPr>
                    </a:p>
                  </a:txBody>
                  <a:tcPr/>
                </a:tc>
              </a:tr>
              <a:tr h="370840">
                <a:tc>
                  <a:txBody>
                    <a:bodyPr/>
                    <a:lstStyle/>
                    <a:p>
                      <a:r>
                        <a:rPr lang="fr-FR" sz="1200" dirty="0" smtClean="0"/>
                        <a:t>Pays de Fougères et Pays</a:t>
                      </a:r>
                      <a:r>
                        <a:rPr lang="fr-FR" sz="1200" baseline="0" dirty="0" smtClean="0"/>
                        <a:t> d’Aubigné</a:t>
                      </a:r>
                      <a:endParaRPr lang="fr-FR" sz="1200" dirty="0"/>
                    </a:p>
                  </a:txBody>
                  <a:tcPr/>
                </a:tc>
                <a:tc>
                  <a:txBody>
                    <a:bodyPr/>
                    <a:lstStyle/>
                    <a:p>
                      <a:pPr algn="ctr"/>
                      <a:r>
                        <a:rPr lang="fr-FR" sz="1200" kern="1200" baseline="0" dirty="0" smtClean="0">
                          <a:solidFill>
                            <a:schemeClr val="dk1"/>
                          </a:solidFill>
                          <a:latin typeface="+mn-lt"/>
                          <a:ea typeface="+mn-ea"/>
                          <a:cs typeface="+mn-cs"/>
                        </a:rPr>
                        <a:t>10</a:t>
                      </a:r>
                      <a:endParaRPr lang="fr-FR" sz="1200"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dk1"/>
                          </a:solidFill>
                          <a:latin typeface="+mn-lt"/>
                          <a:ea typeface="+mn-ea"/>
                          <a:cs typeface="+mn-cs"/>
                        </a:rPr>
                        <a:t>0,25 ETP</a:t>
                      </a:r>
                    </a:p>
                  </a:txBody>
                  <a:tcPr/>
                </a:tc>
                <a:tc>
                  <a:txBody>
                    <a:bodyPr/>
                    <a:lstStyle/>
                    <a:p>
                      <a:pPr algn="ctr"/>
                      <a:r>
                        <a:rPr lang="fr-FR" sz="1200" kern="1200" baseline="0" dirty="0" smtClean="0">
                          <a:solidFill>
                            <a:schemeClr val="dk1"/>
                          </a:solidFill>
                          <a:latin typeface="+mn-lt"/>
                          <a:ea typeface="+mn-ea"/>
                          <a:cs typeface="+mn-cs"/>
                        </a:rPr>
                        <a:t>2</a:t>
                      </a:r>
                      <a:endParaRPr lang="fr-FR" sz="1200"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dk1"/>
                          </a:solidFill>
                          <a:latin typeface="+mn-lt"/>
                          <a:ea typeface="+mn-ea"/>
                          <a:cs typeface="+mn-cs"/>
                        </a:rPr>
                        <a:t>APE2A</a:t>
                      </a:r>
                    </a:p>
                    <a:p>
                      <a:pPr algn="ctr"/>
                      <a:endParaRPr lang="fr-FR" sz="1200" kern="1200" baseline="0" dirty="0">
                        <a:solidFill>
                          <a:schemeClr val="dk1"/>
                        </a:solidFill>
                        <a:latin typeface="+mn-lt"/>
                        <a:ea typeface="+mn-ea"/>
                        <a:cs typeface="+mn-cs"/>
                      </a:endParaRPr>
                    </a:p>
                  </a:txBody>
                  <a:tcPr/>
                </a:tc>
              </a:tr>
              <a:tr h="370840">
                <a:tc>
                  <a:txBody>
                    <a:bodyPr/>
                    <a:lstStyle/>
                    <a:p>
                      <a:r>
                        <a:rPr lang="fr-FR" sz="1200" dirty="0" smtClean="0"/>
                        <a:t>Pays de Saint Malo et CC du Val d’Ille</a:t>
                      </a:r>
                      <a:endParaRPr lang="fr-FR" sz="1200" dirty="0"/>
                    </a:p>
                  </a:txBody>
                  <a:tcPr/>
                </a:tc>
                <a:tc>
                  <a:txBody>
                    <a:bodyPr/>
                    <a:lstStyle/>
                    <a:p>
                      <a:pPr algn="ctr"/>
                      <a:r>
                        <a:rPr lang="fr-FR" sz="1200" kern="1200" baseline="0" dirty="0" smtClean="0">
                          <a:solidFill>
                            <a:schemeClr val="dk1"/>
                          </a:solidFill>
                          <a:latin typeface="+mn-lt"/>
                          <a:ea typeface="+mn-ea"/>
                          <a:cs typeface="+mn-cs"/>
                        </a:rPr>
                        <a:t>10</a:t>
                      </a:r>
                      <a:endParaRPr lang="fr-FR" sz="1200" kern="1200" baseline="0" dirty="0">
                        <a:solidFill>
                          <a:schemeClr val="dk1"/>
                        </a:solidFill>
                        <a:latin typeface="+mn-lt"/>
                        <a:ea typeface="+mn-ea"/>
                        <a:cs typeface="+mn-cs"/>
                      </a:endParaRPr>
                    </a:p>
                  </a:txBody>
                  <a:tcPr/>
                </a:tc>
                <a:tc>
                  <a:txBody>
                    <a:bodyPr/>
                    <a:lstStyle/>
                    <a:p>
                      <a:pPr algn="ctr"/>
                      <a:r>
                        <a:rPr lang="fr-FR" sz="1200" kern="1200" baseline="0" dirty="0" smtClean="0">
                          <a:solidFill>
                            <a:schemeClr val="dk1"/>
                          </a:solidFill>
                          <a:latin typeface="+mn-lt"/>
                          <a:ea typeface="+mn-ea"/>
                          <a:cs typeface="+mn-cs"/>
                        </a:rPr>
                        <a:t>0,25 ETP</a:t>
                      </a:r>
                      <a:endParaRPr lang="fr-FR" sz="1200" kern="1200" baseline="0" dirty="0">
                        <a:solidFill>
                          <a:schemeClr val="dk1"/>
                        </a:solidFill>
                        <a:latin typeface="+mn-lt"/>
                        <a:ea typeface="+mn-ea"/>
                        <a:cs typeface="+mn-cs"/>
                      </a:endParaRPr>
                    </a:p>
                  </a:txBody>
                  <a:tcPr/>
                </a:tc>
                <a:tc>
                  <a:txBody>
                    <a:bodyPr/>
                    <a:lstStyle/>
                    <a:p>
                      <a:pPr algn="ctr"/>
                      <a:r>
                        <a:rPr lang="fr-FR" sz="1200" kern="1200" baseline="0" dirty="0" smtClean="0">
                          <a:solidFill>
                            <a:schemeClr val="dk1"/>
                          </a:solidFill>
                          <a:latin typeface="+mn-lt"/>
                          <a:ea typeface="+mn-ea"/>
                          <a:cs typeface="+mn-cs"/>
                        </a:rPr>
                        <a:t>2</a:t>
                      </a:r>
                      <a:endParaRPr lang="fr-FR" sz="1200"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dk1"/>
                          </a:solidFill>
                          <a:latin typeface="+mn-lt"/>
                          <a:ea typeface="+mn-ea"/>
                          <a:cs typeface="+mn-cs"/>
                        </a:rPr>
                        <a:t>Le </a:t>
                      </a:r>
                      <a:r>
                        <a:rPr lang="fr-FR" sz="1200" kern="1200" baseline="0" dirty="0" err="1" smtClean="0">
                          <a:solidFill>
                            <a:schemeClr val="dk1"/>
                          </a:solidFill>
                          <a:latin typeface="+mn-lt"/>
                          <a:ea typeface="+mn-ea"/>
                          <a:cs typeface="+mn-cs"/>
                        </a:rPr>
                        <a:t>Goeland</a:t>
                      </a:r>
                      <a:r>
                        <a:rPr lang="fr-FR" sz="1200" kern="1200" baseline="0" dirty="0" smtClean="0">
                          <a:solidFill>
                            <a:schemeClr val="dk1"/>
                          </a:solidFill>
                          <a:latin typeface="+mn-lt"/>
                          <a:ea typeface="+mn-ea"/>
                          <a:cs typeface="+mn-cs"/>
                        </a:rPr>
                        <a:t> </a:t>
                      </a:r>
                      <a:r>
                        <a:rPr lang="fr-FR" sz="1200" kern="1200" baseline="0" dirty="0" smtClean="0">
                          <a:solidFill>
                            <a:schemeClr val="dk1"/>
                          </a:solidFill>
                          <a:latin typeface="+mn-lt"/>
                          <a:ea typeface="+mn-ea"/>
                          <a:cs typeface="+mn-cs"/>
                        </a:rPr>
                        <a:t> </a:t>
                      </a:r>
                      <a:endParaRPr lang="fr-FR" sz="1200" kern="1200" baseline="0" dirty="0" smtClean="0">
                        <a:solidFill>
                          <a:schemeClr val="dk1"/>
                        </a:solidFill>
                        <a:latin typeface="+mn-lt"/>
                        <a:ea typeface="+mn-ea"/>
                        <a:cs typeface="+mn-cs"/>
                      </a:endParaRPr>
                    </a:p>
                    <a:p>
                      <a:pPr algn="ctr"/>
                      <a:endParaRPr lang="fr-FR" sz="1200" kern="1200" baseline="0" dirty="0">
                        <a:solidFill>
                          <a:schemeClr val="dk1"/>
                        </a:solidFill>
                        <a:latin typeface="+mn-lt"/>
                        <a:ea typeface="+mn-ea"/>
                        <a:cs typeface="+mn-cs"/>
                      </a:endParaRPr>
                    </a:p>
                  </a:txBody>
                  <a:tcPr/>
                </a:tc>
              </a:tr>
              <a:tr h="370840">
                <a:tc>
                  <a:txBody>
                    <a:bodyPr/>
                    <a:lstStyle/>
                    <a:p>
                      <a:r>
                        <a:rPr lang="fr-FR" sz="1200" b="1" dirty="0" smtClean="0"/>
                        <a:t>TOTAL</a:t>
                      </a:r>
                      <a:endParaRPr lang="fr-FR" sz="1200" b="1" dirty="0"/>
                    </a:p>
                  </a:txBody>
                  <a:tcPr/>
                </a:tc>
                <a:tc>
                  <a:txBody>
                    <a:bodyPr/>
                    <a:lstStyle/>
                    <a:p>
                      <a:pPr algn="ctr"/>
                      <a:r>
                        <a:rPr lang="fr-FR" b="1" dirty="0" smtClean="0"/>
                        <a:t>60</a:t>
                      </a:r>
                      <a:endParaRPr lang="fr-FR" b="1" dirty="0"/>
                    </a:p>
                  </a:txBody>
                  <a:tcPr/>
                </a:tc>
                <a:tc>
                  <a:txBody>
                    <a:bodyPr/>
                    <a:lstStyle/>
                    <a:p>
                      <a:pPr algn="ctr"/>
                      <a:r>
                        <a:rPr lang="fr-FR" b="1" dirty="0" smtClean="0"/>
                        <a:t>1,5 ETP</a:t>
                      </a:r>
                      <a:endParaRPr lang="fr-FR" b="1" dirty="0"/>
                    </a:p>
                  </a:txBody>
                  <a:tcPr/>
                </a:tc>
                <a:tc>
                  <a:txBody>
                    <a:bodyPr/>
                    <a:lstStyle/>
                    <a:p>
                      <a:pPr algn="ctr"/>
                      <a:r>
                        <a:rPr lang="fr-FR" b="1" dirty="0" smtClean="0"/>
                        <a:t>12</a:t>
                      </a:r>
                      <a:endParaRPr lang="fr-FR" b="1" dirty="0"/>
                    </a:p>
                  </a:txBody>
                  <a:tcPr/>
                </a:tc>
                <a:tc>
                  <a:txBody>
                    <a:bodyPr/>
                    <a:lstStyle/>
                    <a:p>
                      <a:pPr algn="ctr"/>
                      <a:endParaRPr lang="fr-FR" b="1" dirty="0"/>
                    </a:p>
                  </a:txBody>
                  <a:tcPr/>
                </a:tc>
              </a:tr>
            </a:tbl>
          </a:graphicData>
        </a:graphic>
      </p:graphicFrame>
    </p:spTree>
    <p:extLst>
      <p:ext uri="{BB962C8B-B14F-4D97-AF65-F5344CB8AC3E}">
        <p14:creationId xmlns:p14="http://schemas.microsoft.com/office/powerpoint/2010/main" val="1450536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0" y="0"/>
            <a:ext cx="3779912" cy="1628800"/>
          </a:xfrm>
        </p:spPr>
        <p:txBody>
          <a:bodyPr/>
          <a:lstStyle/>
          <a:p>
            <a:r>
              <a:rPr lang="fr-FR" sz="3200" dirty="0" smtClean="0">
                <a:effectLst>
                  <a:outerShdw blurRad="38100" dist="38100" dir="2700000" algn="tl">
                    <a:srgbClr val="000000">
                      <a:alpha val="43137"/>
                    </a:srgbClr>
                  </a:outerShdw>
                </a:effectLst>
              </a:rPr>
              <a:t>Présentation des acteurs porteurs du projet</a:t>
            </a:r>
            <a:endParaRPr lang="fr-FR" sz="3200" dirty="0"/>
          </a:p>
        </p:txBody>
      </p:sp>
      <p:sp>
        <p:nvSpPr>
          <p:cNvPr id="3" name="Espace réservé du texte 2"/>
          <p:cNvSpPr>
            <a:spLocks noGrp="1"/>
          </p:cNvSpPr>
          <p:nvPr>
            <p:ph type="body" sz="quarter" idx="15"/>
          </p:nvPr>
        </p:nvSpPr>
        <p:spPr>
          <a:xfrm>
            <a:off x="961417" y="5733256"/>
            <a:ext cx="7632700" cy="896508"/>
          </a:xfrm>
        </p:spPr>
        <p:txBody>
          <a:bodyPr/>
          <a:lstStyle/>
          <a:p>
            <a:pPr marL="0" indent="0" algn="just">
              <a:buNone/>
            </a:pPr>
            <a:r>
              <a:rPr lang="fr-FR" dirty="0"/>
              <a:t>61 608 </a:t>
            </a:r>
            <a:r>
              <a:rPr lang="fr-FR" dirty="0" smtClean="0"/>
              <a:t>logements </a:t>
            </a:r>
            <a:r>
              <a:rPr lang="fr-FR" dirty="0"/>
              <a:t>en gestion sur le département de l’Ille et </a:t>
            </a:r>
            <a:r>
              <a:rPr lang="fr-FR" dirty="0" smtClean="0"/>
              <a:t>Vilaine</a:t>
            </a:r>
          </a:p>
        </p:txBody>
      </p:sp>
      <p:sp>
        <p:nvSpPr>
          <p:cNvPr id="4" name="Espace réservé du numéro de diapositive 3"/>
          <p:cNvSpPr>
            <a:spLocks noGrp="1"/>
          </p:cNvSpPr>
          <p:nvPr>
            <p:ph type="sldNum" sz="quarter" idx="12"/>
          </p:nvPr>
        </p:nvSpPr>
        <p:spPr/>
        <p:txBody>
          <a:bodyPr/>
          <a:lstStyle/>
          <a:p>
            <a:fld id="{BF04BB22-2AB2-42CB-A0B2-689284E73A15}" type="slidenum">
              <a:rPr lang="fr-FR" smtClean="0"/>
              <a:t>2</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246330666"/>
              </p:ext>
            </p:extLst>
          </p:nvPr>
        </p:nvGraphicFramePr>
        <p:xfrm>
          <a:off x="611560" y="1982615"/>
          <a:ext cx="7740352" cy="3413760"/>
        </p:xfrm>
        <a:graphic>
          <a:graphicData uri="http://schemas.openxmlformats.org/drawingml/2006/table">
            <a:tbl>
              <a:tblPr firstRow="1" bandRow="1">
                <a:tableStyleId>{22838BEF-8BB2-4498-84A7-C5851F593DF1}</a:tableStyleId>
              </a:tblPr>
              <a:tblGrid>
                <a:gridCol w="1828800"/>
                <a:gridCol w="2167136"/>
                <a:gridCol w="1872208"/>
                <a:gridCol w="1872208"/>
              </a:tblGrid>
              <a:tr h="468052">
                <a:tc>
                  <a:txBody>
                    <a:bodyPr/>
                    <a:lstStyle/>
                    <a:p>
                      <a:endParaRPr lang="fr-FR" dirty="0" smtClean="0"/>
                    </a:p>
                    <a:p>
                      <a:endParaRPr lang="fr-FR" dirty="0" smtClean="0"/>
                    </a:p>
                    <a:p>
                      <a:endParaRPr lang="fr-FR" dirty="0" smtClean="0"/>
                    </a:p>
                    <a:p>
                      <a:endParaRPr lang="fr-FR" dirty="0" smtClean="0"/>
                    </a:p>
                    <a:p>
                      <a:endParaRPr lang="fr-FR" dirty="0" smtClean="0"/>
                    </a:p>
                    <a:p>
                      <a:pPr marL="0" algn="ctr" defTabSz="914400" rtl="0" eaLnBrk="1" latinLnBrk="0" hangingPunct="1"/>
                      <a:r>
                        <a:rPr lang="fr-FR" sz="1600" b="0" kern="1200" dirty="0" smtClean="0">
                          <a:solidFill>
                            <a:schemeClr val="dk1"/>
                          </a:solidFill>
                          <a:latin typeface="+mn-lt"/>
                          <a:ea typeface="+mn-ea"/>
                          <a:cs typeface="+mn-cs"/>
                        </a:rPr>
                        <a:t>4 004  logements</a:t>
                      </a:r>
                      <a:endParaRPr lang="fr-FR" sz="1600" b="0" kern="1200" dirty="0">
                        <a:solidFill>
                          <a:schemeClr val="dk1"/>
                        </a:solidFill>
                        <a:latin typeface="+mn-lt"/>
                        <a:ea typeface="+mn-ea"/>
                        <a:cs typeface="+mn-cs"/>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fr-FR" dirty="0" smtClean="0"/>
                    </a:p>
                    <a:p>
                      <a:endParaRPr lang="fr-FR" dirty="0" smtClean="0"/>
                    </a:p>
                    <a:p>
                      <a:endParaRPr lang="fr-FR" dirty="0" smtClean="0"/>
                    </a:p>
                    <a:p>
                      <a:endParaRPr lang="fr-FR" dirty="0" smtClean="0"/>
                    </a:p>
                    <a:p>
                      <a:endParaRPr lang="fr-FR" sz="1600" b="0" kern="1200" dirty="0" smtClean="0">
                        <a:solidFill>
                          <a:schemeClr val="dk1"/>
                        </a:solidFill>
                        <a:latin typeface="+mn-lt"/>
                        <a:ea typeface="+mn-ea"/>
                        <a:cs typeface="+mn-cs"/>
                      </a:endParaRPr>
                    </a:p>
                    <a:p>
                      <a:pPr algn="ctr"/>
                      <a:r>
                        <a:rPr lang="fr-FR" sz="1600" b="0" kern="1200" dirty="0" smtClean="0">
                          <a:solidFill>
                            <a:schemeClr val="dk1"/>
                          </a:solidFill>
                          <a:latin typeface="+mn-lt"/>
                          <a:ea typeface="+mn-ea"/>
                          <a:cs typeface="+mn-cs"/>
                        </a:rPr>
                        <a:t>3 119 logements</a:t>
                      </a:r>
                      <a:endParaRPr lang="fr-FR" sz="1600" b="0" kern="1200" dirty="0">
                        <a:solidFill>
                          <a:schemeClr val="dk1"/>
                        </a:solidFill>
                        <a:latin typeface="+mn-lt"/>
                        <a:ea typeface="+mn-ea"/>
                        <a:cs typeface="+mn-cs"/>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fr-FR" dirty="0" smtClean="0"/>
                    </a:p>
                    <a:p>
                      <a:endParaRPr lang="fr-FR" dirty="0" smtClean="0"/>
                    </a:p>
                    <a:p>
                      <a:endParaRPr lang="fr-FR" dirty="0" smtClean="0"/>
                    </a:p>
                    <a:p>
                      <a:endParaRPr lang="fr-FR" dirty="0" smtClean="0"/>
                    </a:p>
                    <a:p>
                      <a:endParaRPr lang="fr-FR" sz="1600" b="0" kern="1200" dirty="0" smtClean="0">
                        <a:solidFill>
                          <a:schemeClr val="dk1"/>
                        </a:solidFill>
                        <a:latin typeface="+mn-lt"/>
                        <a:ea typeface="+mn-ea"/>
                        <a:cs typeface="+mn-cs"/>
                      </a:endParaRPr>
                    </a:p>
                    <a:p>
                      <a:pPr algn="ctr"/>
                      <a:r>
                        <a:rPr lang="fr-FR" sz="1600" b="0" kern="1200" dirty="0" smtClean="0">
                          <a:solidFill>
                            <a:schemeClr val="dk1"/>
                          </a:solidFill>
                          <a:latin typeface="+mn-lt"/>
                          <a:ea typeface="+mn-ea"/>
                          <a:cs typeface="+mn-cs"/>
                        </a:rPr>
                        <a:t>5 646 logements</a:t>
                      </a:r>
                      <a:endParaRPr lang="fr-FR" sz="1600" b="0" kern="1200" dirty="0">
                        <a:solidFill>
                          <a:schemeClr val="dk1"/>
                        </a:solidFill>
                        <a:latin typeface="+mn-lt"/>
                        <a:ea typeface="+mn-ea"/>
                        <a:cs typeface="+mn-cs"/>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fr-FR" sz="1600" b="1" kern="1200" dirty="0" smtClean="0">
                        <a:solidFill>
                          <a:schemeClr val="dk1"/>
                        </a:solidFill>
                        <a:latin typeface="+mn-lt"/>
                        <a:ea typeface="+mn-ea"/>
                        <a:cs typeface="+mn-cs"/>
                      </a:endParaRPr>
                    </a:p>
                    <a:p>
                      <a:endParaRPr lang="fr-FR" sz="1600" b="1" kern="1200" dirty="0" smtClean="0">
                        <a:solidFill>
                          <a:schemeClr val="dk1"/>
                        </a:solidFill>
                        <a:latin typeface="+mn-lt"/>
                        <a:ea typeface="+mn-ea"/>
                        <a:cs typeface="+mn-cs"/>
                      </a:endParaRPr>
                    </a:p>
                    <a:p>
                      <a:endParaRPr lang="fr-FR" sz="1600" b="1" kern="1200" dirty="0" smtClean="0">
                        <a:solidFill>
                          <a:schemeClr val="dk1"/>
                        </a:solidFill>
                        <a:latin typeface="+mn-lt"/>
                        <a:ea typeface="+mn-ea"/>
                        <a:cs typeface="+mn-cs"/>
                      </a:endParaRPr>
                    </a:p>
                    <a:p>
                      <a:endParaRPr lang="fr-FR" sz="1600" b="1" kern="1200" dirty="0" smtClean="0">
                        <a:solidFill>
                          <a:schemeClr val="dk1"/>
                        </a:solidFill>
                        <a:latin typeface="+mn-lt"/>
                        <a:ea typeface="+mn-ea"/>
                        <a:cs typeface="+mn-cs"/>
                      </a:endParaRPr>
                    </a:p>
                    <a:p>
                      <a:pPr algn="ctr"/>
                      <a:endParaRPr lang="fr-FR" sz="1600" b="0" kern="1200" dirty="0" smtClean="0">
                        <a:solidFill>
                          <a:schemeClr val="dk1"/>
                        </a:solidFill>
                        <a:latin typeface="+mn-lt"/>
                        <a:ea typeface="+mn-ea"/>
                        <a:cs typeface="+mn-cs"/>
                      </a:endParaRPr>
                    </a:p>
                    <a:p>
                      <a:pPr algn="ctr"/>
                      <a:endParaRPr lang="fr-FR" sz="700" b="0" kern="1200" dirty="0" smtClean="0">
                        <a:solidFill>
                          <a:schemeClr val="dk1"/>
                        </a:solidFill>
                        <a:latin typeface="+mn-lt"/>
                        <a:ea typeface="+mn-ea"/>
                        <a:cs typeface="+mn-cs"/>
                      </a:endParaRPr>
                    </a:p>
                    <a:p>
                      <a:pPr algn="ctr"/>
                      <a:r>
                        <a:rPr lang="fr-FR" sz="1600" b="0" kern="1200" dirty="0" smtClean="0">
                          <a:solidFill>
                            <a:schemeClr val="dk1"/>
                          </a:solidFill>
                          <a:latin typeface="+mn-lt"/>
                          <a:ea typeface="+mn-ea"/>
                          <a:cs typeface="+mn-cs"/>
                        </a:rPr>
                        <a:t>1 003  logements</a:t>
                      </a:r>
                      <a:endParaRPr lang="fr-FR" sz="1600" b="0" kern="1200" dirty="0">
                        <a:solidFill>
                          <a:schemeClr val="dk1"/>
                        </a:solidFill>
                        <a:latin typeface="+mn-lt"/>
                        <a:ea typeface="+mn-ea"/>
                        <a:cs typeface="+mn-cs"/>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r h="468052">
                <a:tc>
                  <a:txBody>
                    <a:bodyPr/>
                    <a:lstStyle/>
                    <a:p>
                      <a:endParaRPr lang="fr-FR" dirty="0" smtClean="0"/>
                    </a:p>
                    <a:p>
                      <a:endParaRPr lang="fr-FR" dirty="0" smtClean="0"/>
                    </a:p>
                    <a:p>
                      <a:endParaRPr lang="fr-FR" dirty="0" smtClean="0"/>
                    </a:p>
                    <a:p>
                      <a:endParaRPr lang="fr-FR" dirty="0" smtClean="0"/>
                    </a:p>
                    <a:p>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12 804 logements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fr-FR" dirty="0" smtClean="0"/>
                    </a:p>
                    <a:p>
                      <a:endParaRPr lang="fr-FR" dirty="0" smtClean="0"/>
                    </a:p>
                    <a:p>
                      <a:endParaRPr lang="fr-FR" dirty="0" smtClean="0"/>
                    </a:p>
                    <a:p>
                      <a:endParaRPr lang="fr-FR" dirty="0" smtClean="0"/>
                    </a:p>
                    <a:p>
                      <a:endParaRPr lang="fr-FR" dirty="0" smtClean="0"/>
                    </a:p>
                    <a:p>
                      <a:pPr algn="ctr"/>
                      <a:r>
                        <a:rPr lang="fr-FR" sz="1600" kern="1200" dirty="0" smtClean="0">
                          <a:solidFill>
                            <a:schemeClr val="dk1"/>
                          </a:solidFill>
                          <a:latin typeface="+mn-lt"/>
                          <a:ea typeface="+mn-ea"/>
                          <a:cs typeface="+mn-cs"/>
                        </a:rPr>
                        <a:t>9 051 logements</a:t>
                      </a:r>
                      <a:endParaRPr lang="fr-FR" sz="1600" kern="1200" dirty="0">
                        <a:solidFill>
                          <a:schemeClr val="dk1"/>
                        </a:solidFill>
                        <a:latin typeface="+mn-lt"/>
                        <a:ea typeface="+mn-ea"/>
                        <a:cs typeface="+mn-cs"/>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fr-FR" dirty="0" smtClean="0"/>
                    </a:p>
                    <a:p>
                      <a:endParaRPr lang="fr-FR" dirty="0" smtClean="0"/>
                    </a:p>
                    <a:p>
                      <a:endParaRPr lang="fr-FR" dirty="0" smtClean="0"/>
                    </a:p>
                    <a:p>
                      <a:endParaRPr lang="fr-FR" dirty="0" smtClean="0"/>
                    </a:p>
                    <a:p>
                      <a:endParaRPr lang="fr-FR" dirty="0" smtClean="0"/>
                    </a:p>
                    <a:p>
                      <a:pPr marL="0" algn="ctr" defTabSz="914400" rtl="0" eaLnBrk="1" latinLnBrk="0" hangingPunct="1"/>
                      <a:r>
                        <a:rPr lang="fr-FR" sz="1600" kern="1200" dirty="0" smtClean="0">
                          <a:solidFill>
                            <a:schemeClr val="dk1"/>
                          </a:solidFill>
                          <a:latin typeface="+mn-lt"/>
                          <a:ea typeface="+mn-ea"/>
                          <a:cs typeface="+mn-cs"/>
                        </a:rPr>
                        <a:t>15 835 logements</a:t>
                      </a:r>
                      <a:endParaRPr lang="fr-FR" sz="1600" kern="1200" dirty="0">
                        <a:solidFill>
                          <a:schemeClr val="dk1"/>
                        </a:solidFill>
                        <a:latin typeface="+mn-lt"/>
                        <a:ea typeface="+mn-ea"/>
                        <a:cs typeface="+mn-cs"/>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fr-FR" dirty="0" smtClean="0"/>
                    </a:p>
                    <a:p>
                      <a:endParaRPr lang="fr-FR" dirty="0" smtClean="0"/>
                    </a:p>
                    <a:p>
                      <a:endParaRPr lang="fr-FR" dirty="0" smtClean="0"/>
                    </a:p>
                    <a:p>
                      <a:endParaRPr lang="fr-FR" dirty="0" smtClean="0"/>
                    </a:p>
                    <a:p>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latin typeface="+mn-lt"/>
                          <a:ea typeface="+mn-ea"/>
                          <a:cs typeface="+mn-cs"/>
                        </a:rPr>
                        <a:t>10 146  logements</a:t>
                      </a:r>
                      <a:endParaRPr lang="fr-FR" sz="1600" kern="1200" dirty="0">
                        <a:solidFill>
                          <a:schemeClr val="dk1"/>
                        </a:solidFill>
                        <a:latin typeface="+mn-lt"/>
                        <a:ea typeface="+mn-ea"/>
                        <a:cs typeface="+mn-cs"/>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bl>
          </a:graphicData>
        </a:graphic>
      </p:graphicFrame>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923315"/>
            <a:ext cx="1656184" cy="1016913"/>
          </a:xfrm>
          <a:prstGeom prst="rect">
            <a:avLst/>
          </a:prstGeom>
        </p:spPr>
      </p:pic>
      <p:pic>
        <p:nvPicPr>
          <p:cNvPr id="1026" name="Image 1" descr="essai logo-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102384"/>
            <a:ext cx="2076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417" y="3768226"/>
            <a:ext cx="1172492" cy="132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2263459"/>
            <a:ext cx="1656184" cy="66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922" y="2072747"/>
            <a:ext cx="1411483" cy="111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9127" y="2079154"/>
            <a:ext cx="1032994" cy="104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3901" y="3879664"/>
            <a:ext cx="1656184" cy="112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45278" y="3948719"/>
            <a:ext cx="1600691" cy="99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21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0" y="71508"/>
            <a:ext cx="3779912" cy="580062"/>
          </a:xfrm>
        </p:spPr>
        <p:txBody>
          <a:bodyPr/>
          <a:lstStyle/>
          <a:p>
            <a:pPr lvl="0"/>
            <a:r>
              <a:rPr lang="fr-FR" sz="1800" dirty="0"/>
              <a:t>Sous-Projet </a:t>
            </a:r>
            <a:r>
              <a:rPr lang="fr-FR" sz="1800" dirty="0" smtClean="0"/>
              <a:t>N°3</a:t>
            </a:r>
            <a:r>
              <a:rPr lang="fr-FR" sz="1800" dirty="0"/>
              <a:t> : Adopter une solution logement appropriée aux personnes incarcérées, aux peines alternatives et aux sortants de prison</a:t>
            </a:r>
          </a:p>
          <a:p>
            <a:endParaRPr lang="fr-FR" sz="1800" dirty="0"/>
          </a:p>
        </p:txBody>
      </p:sp>
      <p:sp>
        <p:nvSpPr>
          <p:cNvPr id="5" name="ZoneTexte 4"/>
          <p:cNvSpPr txBox="1"/>
          <p:nvPr/>
        </p:nvSpPr>
        <p:spPr>
          <a:xfrm>
            <a:off x="5724128" y="476672"/>
            <a:ext cx="3240360" cy="369332"/>
          </a:xfrm>
          <a:prstGeom prst="rect">
            <a:avLst/>
          </a:prstGeom>
          <a:noFill/>
        </p:spPr>
        <p:txBody>
          <a:bodyPr wrap="square" rtlCol="0">
            <a:spAutoFit/>
          </a:bodyPr>
          <a:lstStyle/>
          <a:p>
            <a:pPr algn="ctr"/>
            <a:r>
              <a:rPr lang="fr-FR" b="1" dirty="0"/>
              <a:t>Volet 4</a:t>
            </a:r>
            <a:r>
              <a:rPr lang="fr-FR" b="1" dirty="0" smtClean="0"/>
              <a:t> </a:t>
            </a:r>
            <a:r>
              <a:rPr lang="fr-FR" b="1" dirty="0"/>
              <a:t>: </a:t>
            </a:r>
            <a:r>
              <a:rPr lang="fr-FR" b="1" dirty="0" smtClean="0"/>
              <a:t>Partenariats financiers</a:t>
            </a:r>
            <a:endParaRPr lang="fr-FR" b="1" dirty="0"/>
          </a:p>
        </p:txBody>
      </p:sp>
      <p:sp>
        <p:nvSpPr>
          <p:cNvPr id="6" name="Espace réservé du numéro de diapositive 5"/>
          <p:cNvSpPr>
            <a:spLocks noGrp="1"/>
          </p:cNvSpPr>
          <p:nvPr>
            <p:ph type="sldNum" sz="quarter" idx="12"/>
          </p:nvPr>
        </p:nvSpPr>
        <p:spPr/>
        <p:txBody>
          <a:bodyPr/>
          <a:lstStyle/>
          <a:p>
            <a:fld id="{BF04BB22-2AB2-42CB-A0B2-689284E73A15}" type="slidenum">
              <a:rPr lang="fr-FR" smtClean="0"/>
              <a:t>20</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1974769469"/>
              </p:ext>
            </p:extLst>
          </p:nvPr>
        </p:nvGraphicFramePr>
        <p:xfrm>
          <a:off x="38279" y="1772816"/>
          <a:ext cx="9036498" cy="1965573"/>
        </p:xfrm>
        <a:graphic>
          <a:graphicData uri="http://schemas.openxmlformats.org/drawingml/2006/table">
            <a:tbl>
              <a:tblPr firstRow="1" bandRow="1">
                <a:tableStyleId>{5C22544A-7EE6-4342-B048-85BDC9FD1C3A}</a:tableStyleId>
              </a:tblPr>
              <a:tblGrid>
                <a:gridCol w="1022606"/>
                <a:gridCol w="1022606"/>
                <a:gridCol w="1411174"/>
                <a:gridCol w="1080120"/>
                <a:gridCol w="792088"/>
                <a:gridCol w="1080120"/>
                <a:gridCol w="1478975"/>
                <a:gridCol w="1148809"/>
              </a:tblGrid>
              <a:tr h="432048">
                <a:tc>
                  <a:txBody>
                    <a:bodyPr/>
                    <a:lstStyle/>
                    <a:p>
                      <a:pPr algn="ctr"/>
                      <a:endParaRPr lang="fr-FR" sz="1200" dirty="0"/>
                    </a:p>
                  </a:txBody>
                  <a:tcPr/>
                </a:tc>
                <a:tc gridSpan="7">
                  <a:txBody>
                    <a:bodyPr/>
                    <a:lstStyle/>
                    <a:p>
                      <a:pPr algn="ctr"/>
                      <a:r>
                        <a:rPr lang="fr-FR" sz="1200" dirty="0" smtClean="0"/>
                        <a:t>40 mesures annuelles sur 3 ans</a:t>
                      </a:r>
                      <a:endParaRPr lang="fr-FR" sz="1200" dirty="0"/>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pPr algn="ctr"/>
                      <a:endParaRPr lang="fr-FR" sz="1200" dirty="0"/>
                    </a:p>
                  </a:txBody>
                  <a:tcPr/>
                </a:tc>
              </a:tr>
              <a:tr h="466993">
                <a:tc>
                  <a:txBody>
                    <a:bodyPr/>
                    <a:lstStyle/>
                    <a:p>
                      <a:pPr marL="0" algn="ctr" defTabSz="914400" rtl="0" eaLnBrk="1" latinLnBrk="0" hangingPunct="1"/>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Cout accompagnement par le GIE</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Cout accompagnement par l’association partenaire</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Cout des </a:t>
                      </a:r>
                      <a:r>
                        <a:rPr lang="fr-FR" sz="1100" b="1" kern="1200" dirty="0" smtClean="0">
                          <a:solidFill>
                            <a:schemeClr val="lt1"/>
                          </a:solidFill>
                          <a:latin typeface="+mn-lt"/>
                          <a:ea typeface="+mn-ea"/>
                          <a:cs typeface="+mn-cs"/>
                        </a:rPr>
                        <a:t>Déplacements</a:t>
                      </a:r>
                      <a:endParaRPr lang="fr-FR" sz="11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Cout de la GRL</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Total des charges</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Ressources</a:t>
                      </a:r>
                    </a:p>
                    <a:p>
                      <a:pPr marL="0" algn="ctr" defTabSz="914400" rtl="0" eaLnBrk="1" latinLnBrk="0" hangingPunct="1"/>
                      <a:r>
                        <a:rPr lang="fr-FR" sz="1200" b="1" kern="1200" dirty="0" smtClean="0">
                          <a:solidFill>
                            <a:schemeClr val="lt1"/>
                          </a:solidFill>
                          <a:latin typeface="+mn-lt"/>
                          <a:ea typeface="+mn-ea"/>
                          <a:cs typeface="+mn-cs"/>
                        </a:rPr>
                        <a:t>30% AAP</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Soldes restant à financer</a:t>
                      </a:r>
                      <a:endParaRPr lang="fr-FR" sz="1200" b="1" kern="1200" dirty="0">
                        <a:solidFill>
                          <a:schemeClr val="lt1"/>
                        </a:solidFill>
                        <a:latin typeface="+mn-lt"/>
                        <a:ea typeface="+mn-ea"/>
                        <a:cs typeface="+mn-cs"/>
                      </a:endParaRPr>
                    </a:p>
                  </a:txBody>
                  <a:tcPr>
                    <a:solidFill>
                      <a:schemeClr val="accent1"/>
                    </a:solidFill>
                  </a:tcPr>
                </a:tc>
              </a:tr>
              <a:tr h="270559">
                <a:tc>
                  <a:txBody>
                    <a:bodyPr/>
                    <a:lstStyle/>
                    <a:p>
                      <a:pPr algn="ctr"/>
                      <a:r>
                        <a:rPr lang="fr-FR" sz="1200" dirty="0" smtClean="0"/>
                        <a:t>Par mesure</a:t>
                      </a:r>
                      <a:endParaRPr lang="fr-FR" sz="1200" dirty="0"/>
                    </a:p>
                  </a:txBody>
                  <a:tcPr/>
                </a:tc>
                <a:tc>
                  <a:txBody>
                    <a:bodyPr/>
                    <a:lstStyle/>
                    <a:p>
                      <a:pPr algn="ctr" rtl="0" fontAlgn="ctr"/>
                      <a:r>
                        <a:rPr lang="fr-FR" sz="1200" b="1" i="0" u="none" strike="noStrike" dirty="0">
                          <a:solidFill>
                            <a:srgbClr val="140F11"/>
                          </a:solidFill>
                          <a:effectLst/>
                          <a:latin typeface="Calibri"/>
                        </a:rPr>
                        <a:t>200 €</a:t>
                      </a:r>
                    </a:p>
                  </a:txBody>
                  <a:tcPr marL="9525" marR="9525" marT="9525" marB="0" anchor="ctr"/>
                </a:tc>
                <a:tc>
                  <a:txBody>
                    <a:bodyPr/>
                    <a:lstStyle/>
                    <a:p>
                      <a:pPr algn="ctr" rtl="0" fontAlgn="ctr"/>
                      <a:r>
                        <a:rPr lang="fr-FR" sz="1200" b="1" i="0" u="none" strike="noStrike" dirty="0">
                          <a:solidFill>
                            <a:srgbClr val="140F11"/>
                          </a:solidFill>
                          <a:effectLst/>
                          <a:latin typeface="Calibri"/>
                        </a:rPr>
                        <a:t>1 500 €</a:t>
                      </a:r>
                    </a:p>
                  </a:txBody>
                  <a:tcPr marL="9525" marR="9525" marT="9525" marB="0" anchor="ctr"/>
                </a:tc>
                <a:tc>
                  <a:txBody>
                    <a:bodyPr/>
                    <a:lstStyle/>
                    <a:p>
                      <a:pPr algn="ctr" rtl="0" fontAlgn="ctr"/>
                      <a:r>
                        <a:rPr lang="fr-FR" sz="1200" b="1" i="0" u="none" strike="noStrike" dirty="0">
                          <a:solidFill>
                            <a:srgbClr val="140F11"/>
                          </a:solidFill>
                          <a:effectLst/>
                          <a:latin typeface="Calibri"/>
                        </a:rPr>
                        <a:t>150 €</a:t>
                      </a:r>
                    </a:p>
                  </a:txBody>
                  <a:tcPr marL="9525" marR="9525" marT="9525" marB="0" anchor="ctr"/>
                </a:tc>
                <a:tc>
                  <a:txBody>
                    <a:bodyPr/>
                    <a:lstStyle/>
                    <a:p>
                      <a:pPr algn="ctr" rtl="0" fontAlgn="ctr"/>
                      <a:r>
                        <a:rPr lang="fr-FR" sz="1200" b="1" i="0" u="none" strike="noStrike" dirty="0">
                          <a:solidFill>
                            <a:srgbClr val="140F11"/>
                          </a:solidFill>
                          <a:effectLst/>
                          <a:latin typeface="Calibri"/>
                        </a:rPr>
                        <a:t>800 €</a:t>
                      </a:r>
                    </a:p>
                  </a:txBody>
                  <a:tcPr marL="9525" marR="9525" marT="9525" marB="0" anchor="ctr"/>
                </a:tc>
                <a:tc>
                  <a:txBody>
                    <a:bodyPr/>
                    <a:lstStyle/>
                    <a:p>
                      <a:pPr algn="ctr" rtl="0" fontAlgn="ctr"/>
                      <a:r>
                        <a:rPr lang="fr-FR" sz="1200" b="1" i="0" u="none" strike="noStrike" dirty="0">
                          <a:solidFill>
                            <a:srgbClr val="140F11"/>
                          </a:solidFill>
                          <a:effectLst/>
                          <a:latin typeface="Calibri"/>
                        </a:rPr>
                        <a:t>2 650 €</a:t>
                      </a:r>
                    </a:p>
                  </a:txBody>
                  <a:tcPr marL="9525" marR="9525" marT="9525" marB="0" anchor="ctr"/>
                </a:tc>
                <a:tc>
                  <a:txBody>
                    <a:bodyPr/>
                    <a:lstStyle/>
                    <a:p>
                      <a:pPr algn="ctr" rtl="0" fontAlgn="ctr"/>
                      <a:r>
                        <a:rPr lang="fr-FR" sz="1200" b="1" i="0" u="none" strike="noStrike">
                          <a:solidFill>
                            <a:srgbClr val="140F11"/>
                          </a:solidFill>
                          <a:effectLst/>
                          <a:latin typeface="Calibri"/>
                        </a:rPr>
                        <a:t>795 €</a:t>
                      </a:r>
                    </a:p>
                  </a:txBody>
                  <a:tcPr marL="9525" marR="9525" marT="9525" marB="0" anchor="ctr"/>
                </a:tc>
                <a:tc>
                  <a:txBody>
                    <a:bodyPr/>
                    <a:lstStyle/>
                    <a:p>
                      <a:pPr algn="ctr" rtl="0" fontAlgn="ctr"/>
                      <a:r>
                        <a:rPr lang="fr-FR" sz="1200" b="1" i="0" u="none" strike="noStrike">
                          <a:solidFill>
                            <a:srgbClr val="140F11"/>
                          </a:solidFill>
                          <a:effectLst/>
                          <a:latin typeface="Calibri"/>
                        </a:rPr>
                        <a:t>1 855 €</a:t>
                      </a:r>
                    </a:p>
                  </a:txBody>
                  <a:tcPr marL="9525" marR="9525" marT="9525" marB="0" anchor="ctr"/>
                </a:tc>
              </a:tr>
              <a:tr h="270559">
                <a:tc>
                  <a:txBody>
                    <a:bodyPr/>
                    <a:lstStyle/>
                    <a:p>
                      <a:pPr algn="ctr" fontAlgn="b"/>
                      <a:r>
                        <a:rPr lang="fr-FR" sz="1400" b="1" i="0" u="none" strike="noStrike" dirty="0" smtClean="0">
                          <a:solidFill>
                            <a:srgbClr val="000000"/>
                          </a:solidFill>
                          <a:effectLst/>
                          <a:latin typeface="Calibri"/>
                        </a:rPr>
                        <a:t>Pour 60</a:t>
                      </a:r>
                      <a:r>
                        <a:rPr lang="fr-FR" sz="1400" b="1" i="0" u="none" strike="noStrike" baseline="0" dirty="0" smtClean="0">
                          <a:solidFill>
                            <a:srgbClr val="000000"/>
                          </a:solidFill>
                          <a:effectLst/>
                          <a:latin typeface="Calibri"/>
                        </a:rPr>
                        <a:t> mesures</a:t>
                      </a:r>
                      <a:endParaRPr lang="fr-FR" sz="1400" b="1" i="0" u="none" strike="noStrike" dirty="0">
                        <a:solidFill>
                          <a:srgbClr val="000000"/>
                        </a:solidFill>
                        <a:effectLst/>
                        <a:latin typeface="Calibri"/>
                      </a:endParaRPr>
                    </a:p>
                  </a:txBody>
                  <a:tcPr marL="9525" marR="9525" marT="9525" marB="0" anchor="b"/>
                </a:tc>
                <a:tc>
                  <a:txBody>
                    <a:bodyPr/>
                    <a:lstStyle/>
                    <a:p>
                      <a:pPr algn="ctr" rtl="0" fontAlgn="b"/>
                      <a:r>
                        <a:rPr lang="fr-FR" sz="1400" b="1" i="0" u="none" strike="noStrike">
                          <a:solidFill>
                            <a:srgbClr val="000000"/>
                          </a:solidFill>
                          <a:effectLst/>
                          <a:latin typeface="Calibri"/>
                        </a:rPr>
                        <a:t>12 000 €</a:t>
                      </a:r>
                    </a:p>
                  </a:txBody>
                  <a:tcPr marL="9525" marR="9525" marT="9525" marB="0" anchor="b"/>
                </a:tc>
                <a:tc>
                  <a:txBody>
                    <a:bodyPr/>
                    <a:lstStyle/>
                    <a:p>
                      <a:pPr algn="ctr" rtl="0" fontAlgn="b"/>
                      <a:r>
                        <a:rPr lang="fr-FR" sz="1400" b="1" i="0" u="none" strike="noStrike">
                          <a:solidFill>
                            <a:srgbClr val="000000"/>
                          </a:solidFill>
                          <a:effectLst/>
                          <a:latin typeface="Calibri"/>
                        </a:rPr>
                        <a:t>90 000 €</a:t>
                      </a:r>
                    </a:p>
                  </a:txBody>
                  <a:tcPr marL="9525" marR="9525" marT="9525" marB="0" anchor="b"/>
                </a:tc>
                <a:tc>
                  <a:txBody>
                    <a:bodyPr/>
                    <a:lstStyle/>
                    <a:p>
                      <a:pPr algn="ctr" rtl="0" fontAlgn="b"/>
                      <a:r>
                        <a:rPr lang="fr-FR" sz="1400" b="1" i="0" u="none" strike="noStrike">
                          <a:solidFill>
                            <a:srgbClr val="000000"/>
                          </a:solidFill>
                          <a:effectLst/>
                          <a:latin typeface="Calibri"/>
                        </a:rPr>
                        <a:t>9 000 €</a:t>
                      </a:r>
                    </a:p>
                  </a:txBody>
                  <a:tcPr marL="9525" marR="9525" marT="9525" marB="0" anchor="b"/>
                </a:tc>
                <a:tc>
                  <a:txBody>
                    <a:bodyPr/>
                    <a:lstStyle/>
                    <a:p>
                      <a:pPr algn="ctr" rtl="0" fontAlgn="b"/>
                      <a:r>
                        <a:rPr lang="fr-FR" sz="1400" b="1" i="0" u="none" strike="noStrike">
                          <a:solidFill>
                            <a:srgbClr val="000000"/>
                          </a:solidFill>
                          <a:effectLst/>
                          <a:latin typeface="Calibri"/>
                        </a:rPr>
                        <a:t>48 000 €</a:t>
                      </a:r>
                    </a:p>
                  </a:txBody>
                  <a:tcPr marL="9525" marR="9525" marT="9525" marB="0" anchor="b"/>
                </a:tc>
                <a:tc>
                  <a:txBody>
                    <a:bodyPr/>
                    <a:lstStyle/>
                    <a:p>
                      <a:pPr algn="ctr" rtl="0" fontAlgn="b"/>
                      <a:r>
                        <a:rPr lang="fr-FR" sz="1400" b="1" i="0" u="none" strike="noStrike">
                          <a:solidFill>
                            <a:srgbClr val="000000"/>
                          </a:solidFill>
                          <a:effectLst/>
                          <a:latin typeface="Calibri"/>
                        </a:rPr>
                        <a:t>159 000 €</a:t>
                      </a:r>
                    </a:p>
                  </a:txBody>
                  <a:tcPr marL="9525" marR="9525" marT="9525" marB="0" anchor="b"/>
                </a:tc>
                <a:tc>
                  <a:txBody>
                    <a:bodyPr/>
                    <a:lstStyle/>
                    <a:p>
                      <a:pPr algn="ctr" rtl="0" fontAlgn="b"/>
                      <a:r>
                        <a:rPr lang="fr-FR" sz="1400" b="1" i="0" u="none" strike="noStrike">
                          <a:solidFill>
                            <a:srgbClr val="000000"/>
                          </a:solidFill>
                          <a:effectLst/>
                          <a:latin typeface="Calibri"/>
                        </a:rPr>
                        <a:t>47 700 €</a:t>
                      </a:r>
                    </a:p>
                  </a:txBody>
                  <a:tcPr marL="9525" marR="9525" marT="9525" marB="0" anchor="b"/>
                </a:tc>
                <a:tc>
                  <a:txBody>
                    <a:bodyPr/>
                    <a:lstStyle/>
                    <a:p>
                      <a:pPr algn="ctr" rtl="0" fontAlgn="b"/>
                      <a:r>
                        <a:rPr lang="fr-FR" sz="1400" b="1" i="0" u="none" strike="noStrike" dirty="0">
                          <a:solidFill>
                            <a:srgbClr val="000000"/>
                          </a:solidFill>
                          <a:effectLst/>
                          <a:latin typeface="Calibri"/>
                        </a:rPr>
                        <a:t>111 300 €</a:t>
                      </a:r>
                    </a:p>
                  </a:txBody>
                  <a:tcPr marL="9525" marR="9525" marT="9525" marB="0" anchor="b"/>
                </a:tc>
              </a:tr>
            </a:tbl>
          </a:graphicData>
        </a:graphic>
      </p:graphicFrame>
      <p:sp>
        <p:nvSpPr>
          <p:cNvPr id="8" name="ZoneTexte 7"/>
          <p:cNvSpPr txBox="1"/>
          <p:nvPr/>
        </p:nvSpPr>
        <p:spPr>
          <a:xfrm>
            <a:off x="-10119" y="4581128"/>
            <a:ext cx="91440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u="sng" dirty="0"/>
              <a:t>Prévisionnel de financement - aides à envisager :</a:t>
            </a:r>
          </a:p>
          <a:p>
            <a:r>
              <a:rPr lang="fr-FR" dirty="0" smtClean="0"/>
              <a:t>. Délégataire aide à la pierre : </a:t>
            </a:r>
            <a:r>
              <a:rPr lang="fr-FR" dirty="0" err="1" smtClean="0"/>
              <a:t>délabellisation</a:t>
            </a:r>
            <a:r>
              <a:rPr lang="fr-FR" dirty="0" smtClean="0"/>
              <a:t> du financement du logement et prise en charge de l’écart entre un  financement PLUS ou PLS en PLAI</a:t>
            </a:r>
          </a:p>
          <a:p>
            <a:r>
              <a:rPr lang="fr-FR" dirty="0"/>
              <a:t>. Collectivité locale (commune ou EPCI):prise en charge des </a:t>
            </a:r>
            <a:r>
              <a:rPr lang="fr-FR" dirty="0" err="1"/>
              <a:t>délabellisation</a:t>
            </a:r>
            <a:r>
              <a:rPr lang="fr-FR" dirty="0"/>
              <a:t> de logement et aide à la construction + frais de gestion de </a:t>
            </a:r>
            <a:r>
              <a:rPr lang="fr-FR" dirty="0" smtClean="0"/>
              <a:t>350</a:t>
            </a:r>
            <a:r>
              <a:rPr lang="fr-FR" dirty="0"/>
              <a:t>€ /mesure</a:t>
            </a:r>
          </a:p>
          <a:p>
            <a:r>
              <a:rPr lang="fr-FR" dirty="0"/>
              <a:t>. Appel à projets : Financement  de </a:t>
            </a:r>
            <a:r>
              <a:rPr lang="fr-FR" dirty="0" smtClean="0"/>
              <a:t>795 </a:t>
            </a:r>
            <a:r>
              <a:rPr lang="fr-FR" dirty="0"/>
              <a:t>€ par mesure</a:t>
            </a:r>
          </a:p>
          <a:p>
            <a:r>
              <a:rPr lang="fr-FR" dirty="0"/>
              <a:t>. Département : Financement de 1 </a:t>
            </a:r>
            <a:r>
              <a:rPr lang="fr-FR" dirty="0" smtClean="0"/>
              <a:t>105</a:t>
            </a:r>
            <a:r>
              <a:rPr lang="fr-FR" dirty="0"/>
              <a:t>€ par mesure</a:t>
            </a:r>
          </a:p>
          <a:p>
            <a:r>
              <a:rPr lang="fr-FR" dirty="0" smtClean="0"/>
              <a:t>. </a:t>
            </a:r>
            <a:r>
              <a:rPr lang="fr-FR" dirty="0"/>
              <a:t>Bailleurs : Financement de 400€ par mesure (50% de la provision pour </a:t>
            </a:r>
            <a:r>
              <a:rPr lang="fr-FR" dirty="0" smtClean="0"/>
              <a:t>Risques locatifs)</a:t>
            </a:r>
            <a:endParaRPr lang="fr-FR" dirty="0"/>
          </a:p>
        </p:txBody>
      </p:sp>
    </p:spTree>
    <p:extLst>
      <p:ext uri="{BB962C8B-B14F-4D97-AF65-F5344CB8AC3E}">
        <p14:creationId xmlns:p14="http://schemas.microsoft.com/office/powerpoint/2010/main" val="1512483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0" y="2160"/>
            <a:ext cx="3862720" cy="868362"/>
          </a:xfrm>
        </p:spPr>
        <p:txBody>
          <a:bodyPr/>
          <a:lstStyle/>
          <a:p>
            <a:pPr lvl="0"/>
            <a:r>
              <a:rPr lang="fr-FR" sz="2000" b="1" dirty="0"/>
              <a:t>Sous-Projet </a:t>
            </a:r>
            <a:r>
              <a:rPr lang="fr-FR" sz="2000" b="1" dirty="0" smtClean="0"/>
              <a:t>N°4</a:t>
            </a:r>
            <a:r>
              <a:rPr lang="fr-FR" sz="2000" b="1" dirty="0"/>
              <a:t> : </a:t>
            </a:r>
            <a:endParaRPr lang="fr-FR" sz="2000" b="1" dirty="0" smtClean="0"/>
          </a:p>
          <a:p>
            <a:pPr lvl="0"/>
            <a:r>
              <a:rPr lang="fr-FR" sz="2000" b="1" dirty="0" smtClean="0"/>
              <a:t>«</a:t>
            </a:r>
            <a:r>
              <a:rPr lang="fr-FR" sz="2000" b="1" dirty="0"/>
              <a:t> Solution </a:t>
            </a:r>
            <a:r>
              <a:rPr lang="fr-FR" sz="2000" b="1" dirty="0" err="1"/>
              <a:t>ré-assurance</a:t>
            </a:r>
            <a:r>
              <a:rPr lang="fr-FR" sz="2000" b="1" dirty="0"/>
              <a:t> </a:t>
            </a:r>
            <a:r>
              <a:rPr lang="fr-FR" sz="2000" b="1" dirty="0" smtClean="0"/>
              <a:t>périodique du </a:t>
            </a:r>
            <a:r>
              <a:rPr lang="fr-FR" sz="2000" b="1" dirty="0"/>
              <a:t>locataire </a:t>
            </a:r>
            <a:r>
              <a:rPr lang="fr-FR" sz="2000" b="1" dirty="0" smtClean="0"/>
              <a:t>»</a:t>
            </a:r>
            <a:endParaRPr lang="fr-FR" sz="2000" dirty="0"/>
          </a:p>
          <a:p>
            <a:pPr marL="342900" lvl="0" indent="-342900">
              <a:buFont typeface="+mj-lt"/>
              <a:buAutoNum type="arabicPeriod"/>
            </a:pPr>
            <a:endParaRPr lang="fr-FR" sz="2000" b="1" dirty="0"/>
          </a:p>
          <a:p>
            <a:endParaRPr lang="fr-FR" sz="2000" dirty="0"/>
          </a:p>
          <a:p>
            <a:endParaRPr lang="fr-FR" dirty="0"/>
          </a:p>
        </p:txBody>
      </p:sp>
      <p:sp>
        <p:nvSpPr>
          <p:cNvPr id="3" name="Rectangle 2"/>
          <p:cNvSpPr/>
          <p:nvPr/>
        </p:nvSpPr>
        <p:spPr>
          <a:xfrm>
            <a:off x="0" y="1700808"/>
            <a:ext cx="9144000" cy="5324535"/>
          </a:xfrm>
          <a:prstGeom prst="rect">
            <a:avLst/>
          </a:prstGeom>
        </p:spPr>
        <p:txBody>
          <a:bodyPr wrap="square">
            <a:spAutoFit/>
          </a:bodyPr>
          <a:lstStyle/>
          <a:p>
            <a:pPr algn="just"/>
            <a:r>
              <a:rPr lang="fr-FR" sz="2000" dirty="0"/>
              <a:t>Des personnes bénéficient de facto d’une gestion locative adaptée « de longue durée » permettant un maintien au logement mais qui ne </a:t>
            </a:r>
            <a:r>
              <a:rPr lang="fr-FR" sz="2000" dirty="0" smtClean="0"/>
              <a:t>bénéficient d’aucun </a:t>
            </a:r>
            <a:r>
              <a:rPr lang="fr-FR" sz="2000" dirty="0"/>
              <a:t>dispositif d’accompagnement existant</a:t>
            </a:r>
            <a:r>
              <a:rPr lang="fr-FR" sz="2000" dirty="0" smtClean="0"/>
              <a:t>.</a:t>
            </a:r>
          </a:p>
          <a:p>
            <a:pPr algn="just"/>
            <a:endParaRPr lang="fr-FR" sz="2000" dirty="0"/>
          </a:p>
          <a:p>
            <a:pPr lvl="0" algn="just"/>
            <a:r>
              <a:rPr lang="fr-FR" sz="2000" dirty="0" smtClean="0">
                <a:solidFill>
                  <a:srgbClr val="140F11"/>
                </a:solidFill>
              </a:rPr>
              <a:t>En </a:t>
            </a:r>
            <a:r>
              <a:rPr lang="fr-FR" sz="2000" dirty="0">
                <a:solidFill>
                  <a:srgbClr val="140F11"/>
                </a:solidFill>
              </a:rPr>
              <a:t>Ille-et-Vilaine, </a:t>
            </a:r>
            <a:r>
              <a:rPr lang="fr-FR" sz="2000" dirty="0" smtClean="0">
                <a:solidFill>
                  <a:srgbClr val="140F11"/>
                </a:solidFill>
              </a:rPr>
              <a:t>les mesures de Gestion Locative Adaptée de ce type durent </a:t>
            </a:r>
            <a:r>
              <a:rPr lang="fr-FR" sz="2000" dirty="0">
                <a:solidFill>
                  <a:srgbClr val="140F11"/>
                </a:solidFill>
              </a:rPr>
              <a:t>1 an </a:t>
            </a:r>
            <a:r>
              <a:rPr lang="fr-FR" sz="2000" dirty="0" smtClean="0">
                <a:solidFill>
                  <a:srgbClr val="140F11"/>
                </a:solidFill>
              </a:rPr>
              <a:t>renouvelable 2 fois</a:t>
            </a:r>
            <a:r>
              <a:rPr lang="fr-FR" sz="2000" dirty="0">
                <a:solidFill>
                  <a:srgbClr val="140F11"/>
                </a:solidFill>
              </a:rPr>
              <a:t>, soit 3 ans </a:t>
            </a:r>
            <a:r>
              <a:rPr lang="fr-FR" sz="2000" dirty="0" smtClean="0">
                <a:solidFill>
                  <a:srgbClr val="140F11"/>
                </a:solidFill>
              </a:rPr>
              <a:t>maximum. Environ 30% des situations  sont confrontés </a:t>
            </a:r>
            <a:r>
              <a:rPr lang="fr-FR" sz="2000" dirty="0">
                <a:solidFill>
                  <a:srgbClr val="140F11"/>
                </a:solidFill>
              </a:rPr>
              <a:t>à l’impossibilité </a:t>
            </a:r>
            <a:r>
              <a:rPr lang="fr-FR" sz="2000" dirty="0" smtClean="0">
                <a:solidFill>
                  <a:srgbClr val="140F11"/>
                </a:solidFill>
              </a:rPr>
              <a:t>de </a:t>
            </a:r>
            <a:r>
              <a:rPr lang="fr-FR" sz="2000" dirty="0">
                <a:solidFill>
                  <a:srgbClr val="140F11"/>
                </a:solidFill>
              </a:rPr>
              <a:t>trouver une solution adaptée aux difficultés </a:t>
            </a:r>
            <a:r>
              <a:rPr lang="fr-FR" sz="2000" dirty="0" smtClean="0">
                <a:solidFill>
                  <a:srgbClr val="140F11"/>
                </a:solidFill>
              </a:rPr>
              <a:t>qu’elles </a:t>
            </a:r>
            <a:r>
              <a:rPr lang="fr-FR" sz="2000" dirty="0">
                <a:solidFill>
                  <a:srgbClr val="140F11"/>
                </a:solidFill>
              </a:rPr>
              <a:t>rencontrent </a:t>
            </a:r>
            <a:r>
              <a:rPr lang="fr-FR" sz="2000" dirty="0" smtClean="0">
                <a:solidFill>
                  <a:srgbClr val="140F11"/>
                </a:solidFill>
              </a:rPr>
              <a:t>car un </a:t>
            </a:r>
            <a:r>
              <a:rPr lang="fr-FR" sz="2000" dirty="0">
                <a:solidFill>
                  <a:srgbClr val="140F11"/>
                </a:solidFill>
              </a:rPr>
              <a:t>besoin </a:t>
            </a:r>
            <a:r>
              <a:rPr lang="fr-FR" sz="2000" dirty="0" smtClean="0">
                <a:solidFill>
                  <a:srgbClr val="140F11"/>
                </a:solidFill>
              </a:rPr>
              <a:t>d’accompagnement </a:t>
            </a:r>
            <a:r>
              <a:rPr lang="fr-FR" sz="2000" dirty="0">
                <a:solidFill>
                  <a:srgbClr val="140F11"/>
                </a:solidFill>
              </a:rPr>
              <a:t>de longue durée </a:t>
            </a:r>
            <a:r>
              <a:rPr lang="fr-FR" sz="2000" dirty="0" smtClean="0">
                <a:solidFill>
                  <a:srgbClr val="140F11"/>
                </a:solidFill>
              </a:rPr>
              <a:t>est indispensable pour </a:t>
            </a:r>
            <a:r>
              <a:rPr lang="fr-FR" sz="2000" dirty="0">
                <a:solidFill>
                  <a:srgbClr val="140F11"/>
                </a:solidFill>
              </a:rPr>
              <a:t>permettre le maintien au logement</a:t>
            </a:r>
            <a:r>
              <a:rPr lang="fr-FR" sz="2000" dirty="0" smtClean="0">
                <a:solidFill>
                  <a:srgbClr val="140F11"/>
                </a:solidFill>
              </a:rPr>
              <a:t>. A défaut, le risque est directement l’expulsion du logement et le retour dans les dispositifs d’urgence. La moitié de ces ménages pourrait être maintenu dans un logement moyennant un suivi allégé, plus espacé tout en maintenant le recours au placement en institutions, en cas d’échec.</a:t>
            </a:r>
          </a:p>
          <a:p>
            <a:pPr lvl="0" algn="just"/>
            <a:endParaRPr lang="fr-FR" sz="2000" dirty="0">
              <a:solidFill>
                <a:srgbClr val="140F11"/>
              </a:solidFill>
            </a:endParaRPr>
          </a:p>
          <a:p>
            <a:pPr lvl="0" algn="just"/>
            <a:r>
              <a:rPr lang="fr-FR" sz="2000" dirty="0" smtClean="0">
                <a:solidFill>
                  <a:srgbClr val="140F11"/>
                </a:solidFill>
              </a:rPr>
              <a:t>Par ailleurs, la solution d’une structure n’est pas toujours la réponse adaptée aux besoins des ménages concernés.</a:t>
            </a:r>
            <a:endParaRPr lang="fr-FR" sz="2000" dirty="0">
              <a:solidFill>
                <a:srgbClr val="140F11"/>
              </a:solidFill>
            </a:endParaRPr>
          </a:p>
          <a:p>
            <a:pPr algn="just"/>
            <a:r>
              <a:rPr lang="fr-FR" sz="2000" dirty="0" smtClean="0"/>
              <a:t> </a:t>
            </a:r>
            <a:endParaRPr lang="fr-FR" sz="2000" dirty="0"/>
          </a:p>
          <a:p>
            <a:pPr algn="just"/>
            <a:endParaRPr lang="fr-FR" sz="2000" dirty="0"/>
          </a:p>
        </p:txBody>
      </p:sp>
      <p:sp>
        <p:nvSpPr>
          <p:cNvPr id="5" name="ZoneTexte 4"/>
          <p:cNvSpPr txBox="1"/>
          <p:nvPr/>
        </p:nvSpPr>
        <p:spPr>
          <a:xfrm>
            <a:off x="5508104" y="476672"/>
            <a:ext cx="3635896" cy="646331"/>
          </a:xfrm>
          <a:prstGeom prst="rect">
            <a:avLst/>
          </a:prstGeom>
          <a:noFill/>
        </p:spPr>
        <p:txBody>
          <a:bodyPr wrap="square" rtlCol="0">
            <a:spAutoFit/>
          </a:bodyPr>
          <a:lstStyle/>
          <a:p>
            <a:pPr algn="ctr"/>
            <a:r>
              <a:rPr lang="fr-FR" b="1" dirty="0"/>
              <a:t>Volet 1 : Constats et Identification des besoins dans le territoire</a:t>
            </a:r>
          </a:p>
        </p:txBody>
      </p:sp>
    </p:spTree>
    <p:extLst>
      <p:ext uri="{BB962C8B-B14F-4D97-AF65-F5344CB8AC3E}">
        <p14:creationId xmlns:p14="http://schemas.microsoft.com/office/powerpoint/2010/main" val="342007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0" y="2160"/>
            <a:ext cx="3862720" cy="868362"/>
          </a:xfrm>
        </p:spPr>
        <p:txBody>
          <a:bodyPr/>
          <a:lstStyle/>
          <a:p>
            <a:r>
              <a:rPr lang="fr-FR" sz="2000" b="1" dirty="0"/>
              <a:t>Sous-Projet </a:t>
            </a:r>
            <a:r>
              <a:rPr lang="fr-FR" sz="2000" b="1" dirty="0" smtClean="0"/>
              <a:t>N°4</a:t>
            </a:r>
            <a:r>
              <a:rPr lang="fr-FR" sz="2000" b="1" dirty="0"/>
              <a:t> : </a:t>
            </a:r>
            <a:endParaRPr lang="fr-FR" sz="2000" b="1" dirty="0" smtClean="0"/>
          </a:p>
          <a:p>
            <a:pPr lvl="0"/>
            <a:r>
              <a:rPr lang="fr-FR" sz="2000" b="1" dirty="0"/>
              <a:t>« Solution </a:t>
            </a:r>
            <a:r>
              <a:rPr lang="fr-FR" sz="2000" b="1" dirty="0" err="1"/>
              <a:t>ré-assurance</a:t>
            </a:r>
            <a:r>
              <a:rPr lang="fr-FR" sz="2000" b="1" dirty="0"/>
              <a:t> </a:t>
            </a:r>
            <a:r>
              <a:rPr lang="fr-FR" sz="2000" b="1" dirty="0" smtClean="0"/>
              <a:t>périodique du </a:t>
            </a:r>
            <a:r>
              <a:rPr lang="fr-FR" sz="2000" b="1" dirty="0"/>
              <a:t>locataire »</a:t>
            </a:r>
            <a:endParaRPr lang="fr-FR" sz="2000" dirty="0"/>
          </a:p>
          <a:p>
            <a:endParaRPr lang="fr-FR" dirty="0"/>
          </a:p>
        </p:txBody>
      </p:sp>
      <p:sp>
        <p:nvSpPr>
          <p:cNvPr id="3" name="Rectangle 2"/>
          <p:cNvSpPr/>
          <p:nvPr/>
        </p:nvSpPr>
        <p:spPr>
          <a:xfrm>
            <a:off x="381531" y="2132856"/>
            <a:ext cx="8280920" cy="707886"/>
          </a:xfrm>
          <a:prstGeom prst="rect">
            <a:avLst/>
          </a:prstGeom>
        </p:spPr>
        <p:txBody>
          <a:bodyPr wrap="square">
            <a:spAutoFit/>
          </a:bodyPr>
          <a:lstStyle/>
          <a:p>
            <a:pPr algn="just"/>
            <a:endParaRPr lang="fr-FR" sz="2000" dirty="0"/>
          </a:p>
          <a:p>
            <a:pPr algn="just"/>
            <a:endParaRPr lang="fr-FR" sz="2000" dirty="0"/>
          </a:p>
        </p:txBody>
      </p:sp>
      <p:sp>
        <p:nvSpPr>
          <p:cNvPr id="6" name="ZoneTexte 5"/>
          <p:cNvSpPr txBox="1"/>
          <p:nvPr/>
        </p:nvSpPr>
        <p:spPr>
          <a:xfrm>
            <a:off x="5724128" y="260648"/>
            <a:ext cx="3240360" cy="646331"/>
          </a:xfrm>
          <a:prstGeom prst="rect">
            <a:avLst/>
          </a:prstGeom>
          <a:noFill/>
        </p:spPr>
        <p:txBody>
          <a:bodyPr wrap="square" rtlCol="0">
            <a:spAutoFit/>
          </a:bodyPr>
          <a:lstStyle/>
          <a:p>
            <a:pPr algn="ctr"/>
            <a:r>
              <a:rPr lang="fr-FR" b="1" dirty="0"/>
              <a:t>Volet </a:t>
            </a:r>
            <a:r>
              <a:rPr lang="fr-FR" b="1" dirty="0" smtClean="0"/>
              <a:t>2 </a:t>
            </a:r>
            <a:r>
              <a:rPr lang="fr-FR" b="1" dirty="0"/>
              <a:t>: </a:t>
            </a:r>
            <a:r>
              <a:rPr lang="fr-FR" b="1" dirty="0" smtClean="0"/>
              <a:t>Diagnostic et Accompagnement projetés</a:t>
            </a:r>
          </a:p>
        </p:txBody>
      </p:sp>
      <p:sp>
        <p:nvSpPr>
          <p:cNvPr id="2" name="Rectangle 1"/>
          <p:cNvSpPr/>
          <p:nvPr/>
        </p:nvSpPr>
        <p:spPr>
          <a:xfrm>
            <a:off x="0" y="1720840"/>
            <a:ext cx="9144000" cy="5062924"/>
          </a:xfrm>
          <a:prstGeom prst="rect">
            <a:avLst/>
          </a:prstGeom>
        </p:spPr>
        <p:txBody>
          <a:bodyPr wrap="square">
            <a:spAutoFit/>
          </a:bodyPr>
          <a:lstStyle/>
          <a:p>
            <a:pPr algn="just"/>
            <a:r>
              <a:rPr lang="fr-FR" sz="1700" b="1" dirty="0"/>
              <a:t>L’objectif de la GLA est la prévention des difficultés de l’occupant et la sécurisation de la relation bailleur/locataire. A terme, l‘objectif est l’accès au logement ordinaire</a:t>
            </a:r>
            <a:r>
              <a:rPr lang="fr-FR" sz="1700" b="1" u="sng" dirty="0"/>
              <a:t>.</a:t>
            </a:r>
            <a:r>
              <a:rPr lang="fr-FR" sz="1700" dirty="0"/>
              <a:t> La gestion locative adaptée se distingue donc de l’accompagnement vers et dans le logement : la GLA est intégrée, son support est la relation locative, même si elle permet de détecter d’autres besoins, elle est en permanence destinée à permettre la poursuite du projet logement de manière tant préventive que curative. </a:t>
            </a:r>
            <a:r>
              <a:rPr lang="fr-FR" sz="1700" dirty="0" smtClean="0"/>
              <a:t>»</a:t>
            </a:r>
          </a:p>
          <a:p>
            <a:pPr algn="just"/>
            <a:endParaRPr lang="fr-FR" sz="1700" dirty="0"/>
          </a:p>
          <a:p>
            <a:pPr algn="just"/>
            <a:r>
              <a:rPr lang="fr-FR" sz="1700" dirty="0"/>
              <a:t>Quand il ressort de l’évaluation exercée par les professionnels que la durée limitée de la mesure </a:t>
            </a:r>
            <a:r>
              <a:rPr lang="fr-FR" sz="1700" dirty="0" smtClean="0"/>
              <a:t>de GLA ne </a:t>
            </a:r>
            <a:r>
              <a:rPr lang="fr-FR" sz="1700" dirty="0"/>
              <a:t>suffit pas à répondre à l’objectif fixé à savoir l’accès à un logement ordinaire, </a:t>
            </a:r>
            <a:r>
              <a:rPr lang="fr-FR" sz="1700" dirty="0" smtClean="0"/>
              <a:t>l’objectif </a:t>
            </a:r>
            <a:r>
              <a:rPr lang="fr-FR" sz="1700" dirty="0"/>
              <a:t>n’est alors plus l’appui éducatif  ni le bail glissant après l’intermédiation locative mais se transforme en une </a:t>
            </a:r>
            <a:r>
              <a:rPr lang="fr-FR" sz="1700" b="1" dirty="0"/>
              <a:t>garantie de réassurance </a:t>
            </a:r>
            <a:r>
              <a:rPr lang="fr-FR" sz="1700" b="1" dirty="0" smtClean="0"/>
              <a:t>périodique du </a:t>
            </a:r>
            <a:r>
              <a:rPr lang="fr-FR" sz="1700" b="1" dirty="0"/>
              <a:t>locataire </a:t>
            </a:r>
            <a:r>
              <a:rPr lang="fr-FR" sz="1700" dirty="0"/>
              <a:t>à chaque fois que le besoin s’en fait sentir. </a:t>
            </a:r>
            <a:r>
              <a:rPr lang="fr-FR" sz="1700" b="1" dirty="0"/>
              <a:t>Les rencontres sont plus espacées  (tous les 2 à 4 mois) dans une posture d’accompagnement global de la personne</a:t>
            </a:r>
            <a:r>
              <a:rPr lang="fr-FR" sz="1700" dirty="0"/>
              <a:t>, s’assurant que les affaires administratives sont bien traitées, que l’hygiène du logement est assurée et que les nuisances de voisinage sont évitées et que le règlement du loyer est régulier. La personne sait pouvoir faire appel à son référent en cas de besoin, pouvoir parler régulièrement, ce qui est la condition pour garantir une capacité à habiter dans la durée. </a:t>
            </a:r>
            <a:endParaRPr lang="fr-FR" sz="1700" dirty="0" smtClean="0"/>
          </a:p>
          <a:p>
            <a:pPr algn="just"/>
            <a:endParaRPr lang="fr-FR" sz="1700" dirty="0"/>
          </a:p>
          <a:p>
            <a:pPr algn="just"/>
            <a:r>
              <a:rPr lang="fr-FR" sz="1700" dirty="0" smtClean="0"/>
              <a:t>Il s’agit d’une réponse intermédiaire entre le logement ordinaire et le parcours logement avec l’appui d’une intermédiation locative qui peut éviter de recourir à des structures collectives moins bien adaptées aux situations.</a:t>
            </a:r>
          </a:p>
        </p:txBody>
      </p:sp>
    </p:spTree>
    <p:extLst>
      <p:ext uri="{BB962C8B-B14F-4D97-AF65-F5344CB8AC3E}">
        <p14:creationId xmlns:p14="http://schemas.microsoft.com/office/powerpoint/2010/main" val="19107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0" y="2160"/>
            <a:ext cx="3862720" cy="868362"/>
          </a:xfrm>
        </p:spPr>
        <p:txBody>
          <a:bodyPr/>
          <a:lstStyle/>
          <a:p>
            <a:r>
              <a:rPr lang="fr-FR" sz="2000" b="1" dirty="0"/>
              <a:t>Sous-Projet </a:t>
            </a:r>
            <a:r>
              <a:rPr lang="fr-FR" sz="2000" b="1" dirty="0" smtClean="0"/>
              <a:t>N°4</a:t>
            </a:r>
            <a:r>
              <a:rPr lang="fr-FR" sz="2000" b="1" dirty="0"/>
              <a:t> : </a:t>
            </a:r>
            <a:endParaRPr lang="fr-FR" sz="2000" b="1" dirty="0" smtClean="0"/>
          </a:p>
          <a:p>
            <a:pPr lvl="0"/>
            <a:r>
              <a:rPr lang="fr-FR" sz="2000" b="1" dirty="0"/>
              <a:t>« Solution </a:t>
            </a:r>
            <a:r>
              <a:rPr lang="fr-FR" sz="2000" b="1" dirty="0" err="1"/>
              <a:t>ré-assurance</a:t>
            </a:r>
            <a:r>
              <a:rPr lang="fr-FR" sz="2000" b="1" dirty="0"/>
              <a:t> </a:t>
            </a:r>
            <a:r>
              <a:rPr lang="fr-FR" sz="2000" b="1" dirty="0" smtClean="0"/>
              <a:t>périodique du </a:t>
            </a:r>
            <a:r>
              <a:rPr lang="fr-FR" sz="2000" b="1" dirty="0"/>
              <a:t>locataire »</a:t>
            </a:r>
            <a:endParaRPr lang="fr-FR" sz="2000" dirty="0"/>
          </a:p>
          <a:p>
            <a:endParaRPr lang="fr-FR" sz="2000" dirty="0"/>
          </a:p>
          <a:p>
            <a:endParaRPr lang="fr-FR" dirty="0"/>
          </a:p>
        </p:txBody>
      </p:sp>
      <p:sp>
        <p:nvSpPr>
          <p:cNvPr id="6" name="ZoneTexte 5"/>
          <p:cNvSpPr txBox="1"/>
          <p:nvPr/>
        </p:nvSpPr>
        <p:spPr>
          <a:xfrm>
            <a:off x="5724128" y="260648"/>
            <a:ext cx="3240360" cy="923330"/>
          </a:xfrm>
          <a:prstGeom prst="rect">
            <a:avLst/>
          </a:prstGeom>
          <a:noFill/>
        </p:spPr>
        <p:txBody>
          <a:bodyPr wrap="square" rtlCol="0">
            <a:spAutoFit/>
          </a:bodyPr>
          <a:lstStyle/>
          <a:p>
            <a:pPr algn="ctr"/>
            <a:r>
              <a:rPr lang="fr-FR" b="1" dirty="0" smtClean="0"/>
              <a:t>Volet 3 : offre de logements mobilisées et organisation des parcours</a:t>
            </a:r>
            <a:endParaRPr lang="fr-FR" b="1" dirty="0"/>
          </a:p>
        </p:txBody>
      </p:sp>
      <p:sp>
        <p:nvSpPr>
          <p:cNvPr id="7" name="Rectangle 6"/>
          <p:cNvSpPr/>
          <p:nvPr/>
        </p:nvSpPr>
        <p:spPr>
          <a:xfrm>
            <a:off x="0" y="1628800"/>
            <a:ext cx="9144000" cy="1415772"/>
          </a:xfrm>
          <a:prstGeom prst="rect">
            <a:avLst/>
          </a:prstGeom>
        </p:spPr>
        <p:txBody>
          <a:bodyPr wrap="square">
            <a:spAutoFit/>
          </a:bodyPr>
          <a:lstStyle/>
          <a:p>
            <a:pPr algn="just"/>
            <a:r>
              <a:rPr lang="fr-FR" sz="1600" dirty="0" smtClean="0"/>
              <a:t>La </a:t>
            </a:r>
            <a:r>
              <a:rPr lang="fr-FR" sz="1600" dirty="0" err="1" smtClean="0"/>
              <a:t>délabellisation</a:t>
            </a:r>
            <a:r>
              <a:rPr lang="fr-FR" sz="1600" dirty="0" smtClean="0"/>
              <a:t> de logement </a:t>
            </a:r>
            <a:r>
              <a:rPr lang="fr-FR" sz="1600" dirty="0"/>
              <a:t>permettrait de poursuivre l’accompagnement sans rupture pour les familles dans leur maintien au </a:t>
            </a:r>
            <a:r>
              <a:rPr lang="fr-FR" sz="1600" dirty="0" smtClean="0"/>
              <a:t>logement. </a:t>
            </a:r>
            <a:endParaRPr lang="fr-FR" sz="1600" dirty="0"/>
          </a:p>
          <a:p>
            <a:pPr lvl="0"/>
            <a:endParaRPr lang="fr-FR" sz="600" dirty="0"/>
          </a:p>
          <a:p>
            <a:pPr lvl="0"/>
            <a:r>
              <a:rPr lang="fr-FR" sz="1600" dirty="0"/>
              <a:t>Sur l’optimisation des coûts : </a:t>
            </a:r>
            <a:r>
              <a:rPr lang="fr-FR" sz="1600" dirty="0" smtClean="0"/>
              <a:t>cette mesure pérenne entraînera </a:t>
            </a:r>
            <a:r>
              <a:rPr lang="fr-FR" sz="1600" dirty="0"/>
              <a:t>une réduction des coûts indirects liés aux échecs des GLA à durée limitée telles que  les frais d’hospitalisation et/ou d’incarcération et l’économie </a:t>
            </a:r>
            <a:r>
              <a:rPr lang="fr-FR" sz="1600" dirty="0" smtClean="0"/>
              <a:t>du </a:t>
            </a:r>
            <a:r>
              <a:rPr lang="fr-FR" sz="1600" dirty="0"/>
              <a:t>placement en structure </a:t>
            </a:r>
          </a:p>
        </p:txBody>
      </p:sp>
      <p:graphicFrame>
        <p:nvGraphicFramePr>
          <p:cNvPr id="8" name="Tableau 7"/>
          <p:cNvGraphicFramePr>
            <a:graphicFrameLocks noGrp="1"/>
          </p:cNvGraphicFramePr>
          <p:nvPr>
            <p:extLst>
              <p:ext uri="{D42A27DB-BD31-4B8C-83A1-F6EECF244321}">
                <p14:modId xmlns:p14="http://schemas.microsoft.com/office/powerpoint/2010/main" val="4240593872"/>
              </p:ext>
            </p:extLst>
          </p:nvPr>
        </p:nvGraphicFramePr>
        <p:xfrm>
          <a:off x="-14743" y="3284984"/>
          <a:ext cx="9157053" cy="3238533"/>
        </p:xfrm>
        <a:graphic>
          <a:graphicData uri="http://schemas.openxmlformats.org/drawingml/2006/table">
            <a:tbl>
              <a:tblPr firstRow="1" bandRow="1">
                <a:tableStyleId>{5C22544A-7EE6-4342-B048-85BDC9FD1C3A}</a:tableStyleId>
              </a:tblPr>
              <a:tblGrid>
                <a:gridCol w="3109629"/>
                <a:gridCol w="1504440"/>
                <a:gridCol w="1504440"/>
                <a:gridCol w="3038544"/>
              </a:tblGrid>
              <a:tr h="370840">
                <a:tc>
                  <a:txBody>
                    <a:bodyPr/>
                    <a:lstStyle/>
                    <a:p>
                      <a:pPr algn="ctr"/>
                      <a:r>
                        <a:rPr lang="fr-FR" sz="1200" dirty="0" smtClean="0"/>
                        <a:t>Territoire</a:t>
                      </a:r>
                      <a:r>
                        <a:rPr lang="fr-FR" sz="1200" baseline="0" dirty="0" smtClean="0"/>
                        <a:t>  de mobilisation de la mesure</a:t>
                      </a:r>
                      <a:endParaRPr lang="fr-FR" sz="1200" dirty="0"/>
                    </a:p>
                  </a:txBody>
                  <a:tcPr/>
                </a:tc>
                <a:tc>
                  <a:txBody>
                    <a:bodyPr/>
                    <a:lstStyle/>
                    <a:p>
                      <a:pPr algn="ctr"/>
                      <a:r>
                        <a:rPr lang="fr-FR" sz="1200" dirty="0" smtClean="0"/>
                        <a:t>Logements</a:t>
                      </a:r>
                      <a:r>
                        <a:rPr lang="fr-FR" sz="1200" baseline="0" dirty="0" smtClean="0"/>
                        <a:t> accompagnés</a:t>
                      </a:r>
                      <a:endParaRPr lang="fr-FR" sz="1200" dirty="0"/>
                    </a:p>
                  </a:txBody>
                  <a:tcPr/>
                </a:tc>
                <a:tc>
                  <a:txBody>
                    <a:bodyPr/>
                    <a:lstStyle/>
                    <a:p>
                      <a:pPr algn="ctr"/>
                      <a:r>
                        <a:rPr lang="fr-FR" sz="1200" dirty="0" smtClean="0"/>
                        <a:t>Emploi</a:t>
                      </a:r>
                      <a:endParaRPr lang="fr-FR" sz="1200" dirty="0"/>
                    </a:p>
                  </a:txBody>
                  <a:tcPr/>
                </a:tc>
                <a:tc>
                  <a:txBody>
                    <a:bodyPr/>
                    <a:lstStyle/>
                    <a:p>
                      <a:pPr algn="ctr"/>
                      <a:r>
                        <a:rPr lang="fr-FR" sz="1200" dirty="0" smtClean="0"/>
                        <a:t>Partenaires en charge de</a:t>
                      </a:r>
                      <a:r>
                        <a:rPr lang="fr-FR" sz="1200" baseline="0" dirty="0" smtClean="0"/>
                        <a:t> l’accompagnent</a:t>
                      </a:r>
                      <a:endParaRPr lang="fr-FR" sz="1200" dirty="0"/>
                    </a:p>
                  </a:txBody>
                  <a:tcPr/>
                </a:tc>
              </a:tr>
              <a:tr h="135933">
                <a:tc>
                  <a:txBody>
                    <a:bodyPr/>
                    <a:lstStyle/>
                    <a:p>
                      <a:r>
                        <a:rPr lang="fr-FR" sz="1200" dirty="0" smtClean="0"/>
                        <a:t>Rennes</a:t>
                      </a:r>
                      <a:r>
                        <a:rPr lang="fr-FR" sz="1200" baseline="0" dirty="0" smtClean="0"/>
                        <a:t> Métropole</a:t>
                      </a:r>
                      <a:endParaRPr lang="fr-FR" sz="1200" dirty="0"/>
                    </a:p>
                  </a:txBody>
                  <a:tcPr/>
                </a:tc>
                <a:tc>
                  <a:txBody>
                    <a:bodyPr/>
                    <a:lstStyle/>
                    <a:p>
                      <a:pPr algn="ctr"/>
                      <a:r>
                        <a:rPr lang="fr-FR" sz="1200" dirty="0" smtClean="0"/>
                        <a:t>20</a:t>
                      </a:r>
                      <a:endParaRPr lang="fr-FR" sz="1200" dirty="0"/>
                    </a:p>
                  </a:txBody>
                  <a:tcPr/>
                </a:tc>
                <a:tc>
                  <a:txBody>
                    <a:bodyPr/>
                    <a:lstStyle/>
                    <a:p>
                      <a:pPr algn="ctr"/>
                      <a:r>
                        <a:rPr lang="fr-FR" sz="1200" dirty="0" smtClean="0"/>
                        <a:t>0,25 ETP</a:t>
                      </a:r>
                      <a:endParaRPr lang="fr-FR" sz="1200" dirty="0"/>
                    </a:p>
                  </a:txBody>
                  <a:tcPr/>
                </a:tc>
                <a:tc>
                  <a:txBody>
                    <a:bodyPr/>
                    <a:lstStyle/>
                    <a:p>
                      <a:pPr algn="ctr"/>
                      <a:r>
                        <a:rPr lang="fr-FR" sz="1200" b="1" dirty="0" smtClean="0"/>
                        <a:t>ALFADI</a:t>
                      </a:r>
                      <a:endParaRPr lang="fr-FR" sz="1200" b="1" dirty="0"/>
                    </a:p>
                  </a:txBody>
                  <a:tcPr/>
                </a:tc>
              </a:tr>
              <a:tr h="135933">
                <a:tc>
                  <a:txBody>
                    <a:bodyPr/>
                    <a:lstStyle/>
                    <a:p>
                      <a:r>
                        <a:rPr lang="fr-FR" sz="1200" dirty="0" smtClean="0"/>
                        <a:t>Pays de Vitré</a:t>
                      </a:r>
                      <a:r>
                        <a:rPr lang="fr-FR" sz="1200" baseline="0" dirty="0" smtClean="0"/>
                        <a:t> , de Liffré  et pays de Chateaugiron</a:t>
                      </a:r>
                      <a:endParaRPr lang="fr-FR" sz="1200" dirty="0"/>
                    </a:p>
                  </a:txBody>
                  <a:tcPr/>
                </a:tc>
                <a:tc>
                  <a:txBody>
                    <a:bodyPr/>
                    <a:lstStyle/>
                    <a:p>
                      <a:pPr algn="ctr"/>
                      <a:r>
                        <a:rPr lang="fr-FR" sz="1200" dirty="0" smtClean="0"/>
                        <a:t>5</a:t>
                      </a:r>
                      <a:endParaRPr lang="fr-FR" sz="1200" dirty="0"/>
                    </a:p>
                  </a:txBody>
                  <a:tcPr/>
                </a:tc>
                <a:tc>
                  <a:txBody>
                    <a:bodyPr/>
                    <a:lstStyle/>
                    <a:p>
                      <a:pPr algn="ctr"/>
                      <a:r>
                        <a:rPr lang="fr-FR" sz="1200" dirty="0" smtClean="0"/>
                        <a:t>0,06 ETP</a:t>
                      </a:r>
                      <a:endParaRPr lang="fr-FR" sz="1200" dirty="0"/>
                    </a:p>
                  </a:txBody>
                  <a:tcPr/>
                </a:tc>
                <a:tc>
                  <a:txBody>
                    <a:bodyPr/>
                    <a:lstStyle/>
                    <a:p>
                      <a:pPr algn="ctr"/>
                      <a:endParaRPr lang="fr-FR" sz="1200" b="1" dirty="0"/>
                    </a:p>
                  </a:txBody>
                  <a:tcPr/>
                </a:tc>
              </a:tr>
              <a:tr h="221653">
                <a:tc>
                  <a:txBody>
                    <a:bodyPr/>
                    <a:lstStyle/>
                    <a:p>
                      <a:r>
                        <a:rPr lang="fr-FR" sz="1200" dirty="0" smtClean="0"/>
                        <a:t>Pays de Brocéliande et Pays de Vallons de Vilaine</a:t>
                      </a:r>
                      <a:endParaRPr lang="fr-FR" sz="1200" dirty="0"/>
                    </a:p>
                  </a:txBody>
                  <a:tcPr/>
                </a:tc>
                <a:tc>
                  <a:txBody>
                    <a:bodyPr/>
                    <a:lstStyle/>
                    <a:p>
                      <a:pPr algn="ctr"/>
                      <a:r>
                        <a:rPr lang="fr-FR" sz="1200" dirty="0" smtClean="0"/>
                        <a:t>5</a:t>
                      </a:r>
                      <a:endParaRPr lang="fr-FR"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0,06 ETP</a:t>
                      </a:r>
                    </a:p>
                  </a:txBody>
                  <a:tcPr/>
                </a:tc>
                <a:tc>
                  <a:txBody>
                    <a:bodyPr/>
                    <a:lstStyle/>
                    <a:p>
                      <a:pPr algn="ctr"/>
                      <a:r>
                        <a:rPr lang="fr-FR" sz="1200" b="1" dirty="0" smtClean="0"/>
                        <a:t>AIS 35</a:t>
                      </a:r>
                      <a:endParaRPr lang="fr-FR" sz="1200" b="1" dirty="0"/>
                    </a:p>
                  </a:txBody>
                  <a:tcPr/>
                </a:tc>
              </a:tr>
              <a:tr h="307373">
                <a:tc>
                  <a:txBody>
                    <a:bodyPr/>
                    <a:lstStyle/>
                    <a:p>
                      <a:r>
                        <a:rPr lang="fr-FR" sz="1200" dirty="0" smtClean="0"/>
                        <a:t>Pays de Redon et Vilaine</a:t>
                      </a:r>
                      <a:endParaRPr lang="fr-FR" sz="1200" dirty="0"/>
                    </a:p>
                  </a:txBody>
                  <a:tcPr/>
                </a:tc>
                <a:tc>
                  <a:txBody>
                    <a:bodyPr/>
                    <a:lstStyle/>
                    <a:p>
                      <a:pPr algn="ctr"/>
                      <a:r>
                        <a:rPr lang="fr-FR" sz="1200" dirty="0" smtClean="0"/>
                        <a:t>5</a:t>
                      </a:r>
                      <a:endParaRPr lang="fr-FR"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0,06 ETP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t>AIS 35</a:t>
                      </a:r>
                    </a:p>
                  </a:txBody>
                  <a:tcPr/>
                </a:tc>
              </a:tr>
              <a:tr h="307373">
                <a:tc>
                  <a:txBody>
                    <a:bodyPr/>
                    <a:lstStyle/>
                    <a:p>
                      <a:r>
                        <a:rPr lang="fr-FR" sz="1200" dirty="0" smtClean="0"/>
                        <a:t>Pays de Fougères et Pays</a:t>
                      </a:r>
                      <a:r>
                        <a:rPr lang="fr-FR" sz="1200" baseline="0" dirty="0" smtClean="0"/>
                        <a:t> d’Aubigné</a:t>
                      </a:r>
                      <a:endParaRPr lang="fr-FR" sz="1200" dirty="0"/>
                    </a:p>
                  </a:txBody>
                  <a:tcPr/>
                </a:tc>
                <a:tc>
                  <a:txBody>
                    <a:bodyPr/>
                    <a:lstStyle/>
                    <a:p>
                      <a:pPr algn="ctr"/>
                      <a:r>
                        <a:rPr lang="fr-FR" sz="1200" dirty="0" smtClean="0"/>
                        <a:t>10</a:t>
                      </a:r>
                      <a:endParaRPr lang="fr-FR"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0,12 ETP</a:t>
                      </a:r>
                    </a:p>
                    <a:p>
                      <a:pPr algn="ctr"/>
                      <a:endParaRPr lang="fr-FR" sz="1200" dirty="0"/>
                    </a:p>
                  </a:txBody>
                  <a:tcPr/>
                </a:tc>
                <a:tc>
                  <a:txBody>
                    <a:bodyPr/>
                    <a:lstStyle/>
                    <a:p>
                      <a:pPr algn="ctr"/>
                      <a:r>
                        <a:rPr lang="fr-FR" sz="1200" b="1" dirty="0" smtClean="0"/>
                        <a:t>Le</a:t>
                      </a:r>
                      <a:r>
                        <a:rPr lang="fr-FR" sz="1200" b="1" baseline="0" dirty="0" smtClean="0"/>
                        <a:t> </a:t>
                      </a:r>
                      <a:r>
                        <a:rPr lang="fr-FR" sz="1200" b="1" baseline="0" dirty="0" err="1" smtClean="0"/>
                        <a:t>Goeland</a:t>
                      </a:r>
                      <a:r>
                        <a:rPr lang="fr-FR" sz="1200" b="1" baseline="0" dirty="0" smtClean="0"/>
                        <a:t> - AMIDS </a:t>
                      </a:r>
                      <a:endParaRPr lang="fr-FR" sz="1200" b="1" dirty="0"/>
                    </a:p>
                  </a:txBody>
                  <a:tcPr/>
                </a:tc>
              </a:tr>
              <a:tr h="370840">
                <a:tc>
                  <a:txBody>
                    <a:bodyPr/>
                    <a:lstStyle/>
                    <a:p>
                      <a:r>
                        <a:rPr lang="fr-FR" sz="1200" dirty="0" smtClean="0"/>
                        <a:t>Pays de Saint Malo et CC du Val d’Ille</a:t>
                      </a:r>
                      <a:endParaRPr lang="fr-FR" sz="1200" dirty="0"/>
                    </a:p>
                  </a:txBody>
                  <a:tcPr/>
                </a:tc>
                <a:tc>
                  <a:txBody>
                    <a:bodyPr/>
                    <a:lstStyle/>
                    <a:p>
                      <a:pPr algn="ctr"/>
                      <a:r>
                        <a:rPr lang="fr-FR" sz="1200" dirty="0" smtClean="0"/>
                        <a:t>10</a:t>
                      </a:r>
                      <a:endParaRPr lang="fr-FR"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0,12 ETP</a:t>
                      </a:r>
                    </a:p>
                    <a:p>
                      <a:pPr algn="ctr"/>
                      <a:endParaRPr lang="fr-FR" sz="1200" dirty="0"/>
                    </a:p>
                  </a:txBody>
                  <a:tcPr/>
                </a:tc>
                <a:tc>
                  <a:txBody>
                    <a:bodyPr/>
                    <a:lstStyle/>
                    <a:p>
                      <a:pPr algn="ctr"/>
                      <a:r>
                        <a:rPr lang="fr-FR" sz="1200" b="1" dirty="0" smtClean="0"/>
                        <a:t>APE2A</a:t>
                      </a:r>
                      <a:endParaRPr lang="fr-FR" sz="1200" b="1" dirty="0"/>
                    </a:p>
                  </a:txBody>
                  <a:tcPr/>
                </a:tc>
              </a:tr>
              <a:tr h="370840">
                <a:tc>
                  <a:txBody>
                    <a:bodyPr/>
                    <a:lstStyle/>
                    <a:p>
                      <a:r>
                        <a:rPr lang="fr-FR" sz="1200" b="1" dirty="0" smtClean="0"/>
                        <a:t>TOTAL</a:t>
                      </a:r>
                      <a:endParaRPr lang="fr-FR" sz="1200" b="1" dirty="0"/>
                    </a:p>
                  </a:txBody>
                  <a:tcPr/>
                </a:tc>
                <a:tc>
                  <a:txBody>
                    <a:bodyPr/>
                    <a:lstStyle/>
                    <a:p>
                      <a:pPr algn="ctr"/>
                      <a:r>
                        <a:rPr lang="fr-FR" sz="1200" b="1" dirty="0" smtClean="0"/>
                        <a:t>55</a:t>
                      </a:r>
                      <a:endParaRPr lang="fr-FR" sz="1200" b="1" dirty="0"/>
                    </a:p>
                  </a:txBody>
                  <a:tcPr/>
                </a:tc>
                <a:tc>
                  <a:txBody>
                    <a:bodyPr/>
                    <a:lstStyle/>
                    <a:p>
                      <a:pPr algn="ctr"/>
                      <a:r>
                        <a:rPr lang="fr-FR" sz="1200" b="1" dirty="0" smtClean="0"/>
                        <a:t>0,68 ETP</a:t>
                      </a:r>
                      <a:endParaRPr lang="fr-FR" sz="1200" b="1" dirty="0"/>
                    </a:p>
                  </a:txBody>
                  <a:tcPr/>
                </a:tc>
                <a:tc>
                  <a:txBody>
                    <a:bodyPr/>
                    <a:lstStyle/>
                    <a:p>
                      <a:pPr algn="ctr"/>
                      <a:endParaRPr lang="fr-FR" sz="1200" dirty="0"/>
                    </a:p>
                  </a:txBody>
                  <a:tcPr/>
                </a:tc>
              </a:tr>
            </a:tbl>
          </a:graphicData>
        </a:graphic>
      </p:graphicFrame>
    </p:spTree>
    <p:extLst>
      <p:ext uri="{BB962C8B-B14F-4D97-AF65-F5344CB8AC3E}">
        <p14:creationId xmlns:p14="http://schemas.microsoft.com/office/powerpoint/2010/main" val="377176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24563" y="0"/>
            <a:ext cx="3862720" cy="868362"/>
          </a:xfrm>
        </p:spPr>
        <p:txBody>
          <a:bodyPr/>
          <a:lstStyle/>
          <a:p>
            <a:r>
              <a:rPr lang="fr-FR" sz="2000" b="1" dirty="0"/>
              <a:t>Sous-Projet </a:t>
            </a:r>
            <a:r>
              <a:rPr lang="fr-FR" sz="2000" b="1" dirty="0" smtClean="0"/>
              <a:t>N°4</a:t>
            </a:r>
            <a:r>
              <a:rPr lang="fr-FR" sz="2000" b="1" dirty="0"/>
              <a:t> : </a:t>
            </a:r>
            <a:endParaRPr lang="fr-FR" sz="2000" b="1" dirty="0" smtClean="0"/>
          </a:p>
          <a:p>
            <a:pPr lvl="0"/>
            <a:r>
              <a:rPr lang="fr-FR" sz="2000" b="1" dirty="0"/>
              <a:t>« Solution </a:t>
            </a:r>
            <a:r>
              <a:rPr lang="fr-FR" sz="2000" b="1" dirty="0" err="1"/>
              <a:t>ré-assurance</a:t>
            </a:r>
            <a:r>
              <a:rPr lang="fr-FR" sz="2000" b="1" dirty="0"/>
              <a:t> </a:t>
            </a:r>
            <a:r>
              <a:rPr lang="fr-FR" sz="2000" b="1" dirty="0" smtClean="0"/>
              <a:t>périodique du </a:t>
            </a:r>
            <a:r>
              <a:rPr lang="fr-FR" sz="2000" b="1" dirty="0"/>
              <a:t>locataire »</a:t>
            </a:r>
            <a:endParaRPr lang="fr-FR" sz="2000" dirty="0"/>
          </a:p>
          <a:p>
            <a:endParaRPr lang="fr-FR" sz="2000" dirty="0"/>
          </a:p>
          <a:p>
            <a:endParaRPr lang="fr-FR" dirty="0"/>
          </a:p>
        </p:txBody>
      </p:sp>
      <p:sp>
        <p:nvSpPr>
          <p:cNvPr id="5" name="ZoneTexte 4"/>
          <p:cNvSpPr txBox="1"/>
          <p:nvPr/>
        </p:nvSpPr>
        <p:spPr>
          <a:xfrm>
            <a:off x="5724128" y="476672"/>
            <a:ext cx="3240360" cy="369332"/>
          </a:xfrm>
          <a:prstGeom prst="rect">
            <a:avLst/>
          </a:prstGeom>
          <a:noFill/>
        </p:spPr>
        <p:txBody>
          <a:bodyPr wrap="square" rtlCol="0">
            <a:spAutoFit/>
          </a:bodyPr>
          <a:lstStyle/>
          <a:p>
            <a:pPr algn="ctr"/>
            <a:r>
              <a:rPr lang="fr-FR" b="1" dirty="0"/>
              <a:t>Volet 4</a:t>
            </a:r>
            <a:r>
              <a:rPr lang="fr-FR" b="1" dirty="0" smtClean="0"/>
              <a:t> </a:t>
            </a:r>
            <a:r>
              <a:rPr lang="fr-FR" b="1" dirty="0"/>
              <a:t>: </a:t>
            </a:r>
            <a:r>
              <a:rPr lang="fr-FR" b="1" dirty="0" smtClean="0"/>
              <a:t>Partenariats financiers</a:t>
            </a:r>
            <a:endParaRPr lang="fr-FR" b="1" dirty="0"/>
          </a:p>
        </p:txBody>
      </p:sp>
      <p:graphicFrame>
        <p:nvGraphicFramePr>
          <p:cNvPr id="7" name="Tableau 6"/>
          <p:cNvGraphicFramePr>
            <a:graphicFrameLocks noGrp="1"/>
          </p:cNvGraphicFramePr>
          <p:nvPr>
            <p:extLst>
              <p:ext uri="{D42A27DB-BD31-4B8C-83A1-F6EECF244321}">
                <p14:modId xmlns:p14="http://schemas.microsoft.com/office/powerpoint/2010/main" val="2077734604"/>
              </p:ext>
            </p:extLst>
          </p:nvPr>
        </p:nvGraphicFramePr>
        <p:xfrm>
          <a:off x="107502" y="1988840"/>
          <a:ext cx="9036498" cy="1965573"/>
        </p:xfrm>
        <a:graphic>
          <a:graphicData uri="http://schemas.openxmlformats.org/drawingml/2006/table">
            <a:tbl>
              <a:tblPr firstRow="1" bandRow="1">
                <a:tableStyleId>{5C22544A-7EE6-4342-B048-85BDC9FD1C3A}</a:tableStyleId>
              </a:tblPr>
              <a:tblGrid>
                <a:gridCol w="1022606"/>
                <a:gridCol w="1022606"/>
                <a:gridCol w="1411174"/>
                <a:gridCol w="1080120"/>
                <a:gridCol w="792088"/>
                <a:gridCol w="1080120"/>
                <a:gridCol w="1478975"/>
                <a:gridCol w="1148809"/>
              </a:tblGrid>
              <a:tr h="432048">
                <a:tc>
                  <a:txBody>
                    <a:bodyPr/>
                    <a:lstStyle/>
                    <a:p>
                      <a:pPr algn="ctr"/>
                      <a:endParaRPr lang="fr-FR" sz="1200" dirty="0"/>
                    </a:p>
                  </a:txBody>
                  <a:tcPr/>
                </a:tc>
                <a:tc gridSpan="7">
                  <a:txBody>
                    <a:bodyPr/>
                    <a:lstStyle/>
                    <a:p>
                      <a:pPr algn="ctr"/>
                      <a:r>
                        <a:rPr lang="fr-FR" sz="1200" dirty="0" smtClean="0"/>
                        <a:t>50 mesures annuelles sur 3 ans</a:t>
                      </a:r>
                      <a:endParaRPr lang="fr-FR" sz="1200" dirty="0"/>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pPr algn="ctr"/>
                      <a:endParaRPr lang="fr-FR" sz="1200" dirty="0"/>
                    </a:p>
                  </a:txBody>
                  <a:tcPr/>
                </a:tc>
              </a:tr>
              <a:tr h="466993">
                <a:tc>
                  <a:txBody>
                    <a:bodyPr/>
                    <a:lstStyle/>
                    <a:p>
                      <a:pPr marL="0" algn="ctr" defTabSz="914400" rtl="0" eaLnBrk="1" latinLnBrk="0" hangingPunct="1"/>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Cout accompagnement par le GIE</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Cout accompagnement par l’association partenaire</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Cout des </a:t>
                      </a:r>
                      <a:r>
                        <a:rPr lang="fr-FR" sz="1100" b="1" kern="1200" dirty="0" smtClean="0">
                          <a:solidFill>
                            <a:schemeClr val="lt1"/>
                          </a:solidFill>
                          <a:latin typeface="+mn-lt"/>
                          <a:ea typeface="+mn-ea"/>
                          <a:cs typeface="+mn-cs"/>
                        </a:rPr>
                        <a:t>Déplacements</a:t>
                      </a:r>
                      <a:endParaRPr lang="fr-FR" sz="11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Provision pour risques locatifs</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Total des charges</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Ressources</a:t>
                      </a:r>
                    </a:p>
                    <a:p>
                      <a:pPr marL="0" algn="ctr" defTabSz="914400" rtl="0" eaLnBrk="1" latinLnBrk="0" hangingPunct="1"/>
                      <a:r>
                        <a:rPr lang="fr-FR" sz="1200" b="1" kern="1200" dirty="0" smtClean="0">
                          <a:solidFill>
                            <a:schemeClr val="lt1"/>
                          </a:solidFill>
                          <a:latin typeface="+mn-lt"/>
                          <a:ea typeface="+mn-ea"/>
                          <a:cs typeface="+mn-cs"/>
                        </a:rPr>
                        <a:t>30% AAP</a:t>
                      </a:r>
                      <a:endParaRPr lang="fr-FR" sz="12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fr-FR" sz="1200" b="1" kern="1200" dirty="0" smtClean="0">
                          <a:solidFill>
                            <a:schemeClr val="lt1"/>
                          </a:solidFill>
                          <a:latin typeface="+mn-lt"/>
                          <a:ea typeface="+mn-ea"/>
                          <a:cs typeface="+mn-cs"/>
                        </a:rPr>
                        <a:t>Soldes restant à financer</a:t>
                      </a:r>
                      <a:endParaRPr lang="fr-FR" sz="1200" b="1" kern="1200" dirty="0">
                        <a:solidFill>
                          <a:schemeClr val="lt1"/>
                        </a:solidFill>
                        <a:latin typeface="+mn-lt"/>
                        <a:ea typeface="+mn-ea"/>
                        <a:cs typeface="+mn-cs"/>
                      </a:endParaRPr>
                    </a:p>
                  </a:txBody>
                  <a:tcPr>
                    <a:solidFill>
                      <a:schemeClr val="accent1"/>
                    </a:solidFill>
                  </a:tcPr>
                </a:tc>
              </a:tr>
              <a:tr h="270559">
                <a:tc>
                  <a:txBody>
                    <a:bodyPr/>
                    <a:lstStyle/>
                    <a:p>
                      <a:pPr algn="ctr"/>
                      <a:r>
                        <a:rPr lang="fr-FR" sz="1200" dirty="0" smtClean="0"/>
                        <a:t>Par mesure</a:t>
                      </a:r>
                      <a:endParaRPr lang="fr-FR" sz="1200" dirty="0"/>
                    </a:p>
                  </a:txBody>
                  <a:tcPr/>
                </a:tc>
                <a:tc>
                  <a:txBody>
                    <a:bodyPr/>
                    <a:lstStyle/>
                    <a:p>
                      <a:pPr algn="ctr" rtl="0" fontAlgn="ctr"/>
                      <a:r>
                        <a:rPr lang="fr-FR" sz="1200" b="1" i="0" u="none" strike="noStrike" dirty="0">
                          <a:solidFill>
                            <a:srgbClr val="140F11"/>
                          </a:solidFill>
                          <a:effectLst/>
                          <a:latin typeface="Calibri"/>
                        </a:rPr>
                        <a:t>100 €</a:t>
                      </a:r>
                    </a:p>
                  </a:txBody>
                  <a:tcPr marL="9525" marR="9525" marT="9525" marB="0" anchor="ctr"/>
                </a:tc>
                <a:tc>
                  <a:txBody>
                    <a:bodyPr/>
                    <a:lstStyle/>
                    <a:p>
                      <a:pPr algn="ctr" rtl="0" fontAlgn="ctr"/>
                      <a:r>
                        <a:rPr lang="fr-FR" sz="1200" b="1" i="0" u="none" strike="noStrike">
                          <a:solidFill>
                            <a:srgbClr val="140F11"/>
                          </a:solidFill>
                          <a:effectLst/>
                          <a:latin typeface="Calibri"/>
                        </a:rPr>
                        <a:t>750 €</a:t>
                      </a:r>
                    </a:p>
                  </a:txBody>
                  <a:tcPr marL="9525" marR="9525" marT="9525" marB="0" anchor="ctr"/>
                </a:tc>
                <a:tc>
                  <a:txBody>
                    <a:bodyPr/>
                    <a:lstStyle/>
                    <a:p>
                      <a:pPr algn="ctr" rtl="0" fontAlgn="ctr"/>
                      <a:r>
                        <a:rPr lang="fr-FR" sz="1200" b="1" i="0" u="none" strike="noStrike">
                          <a:solidFill>
                            <a:srgbClr val="140F11"/>
                          </a:solidFill>
                          <a:effectLst/>
                          <a:latin typeface="Calibri"/>
                        </a:rPr>
                        <a:t>75 €</a:t>
                      </a:r>
                    </a:p>
                  </a:txBody>
                  <a:tcPr marL="9525" marR="9525" marT="9525" marB="0" anchor="ctr"/>
                </a:tc>
                <a:tc>
                  <a:txBody>
                    <a:bodyPr/>
                    <a:lstStyle/>
                    <a:p>
                      <a:pPr algn="ctr" rtl="0" fontAlgn="ctr"/>
                      <a:r>
                        <a:rPr lang="fr-FR" sz="1200" b="1" i="0" u="none" strike="noStrike">
                          <a:solidFill>
                            <a:srgbClr val="140F11"/>
                          </a:solidFill>
                          <a:effectLst/>
                          <a:latin typeface="Calibri"/>
                        </a:rPr>
                        <a:t>800 €</a:t>
                      </a:r>
                    </a:p>
                  </a:txBody>
                  <a:tcPr marL="9525" marR="9525" marT="9525" marB="0" anchor="ctr"/>
                </a:tc>
                <a:tc>
                  <a:txBody>
                    <a:bodyPr/>
                    <a:lstStyle/>
                    <a:p>
                      <a:pPr algn="ctr" rtl="0" fontAlgn="ctr"/>
                      <a:r>
                        <a:rPr lang="fr-FR" sz="1200" b="1" i="0" u="none" strike="noStrike">
                          <a:solidFill>
                            <a:srgbClr val="140F11"/>
                          </a:solidFill>
                          <a:effectLst/>
                          <a:latin typeface="Calibri"/>
                        </a:rPr>
                        <a:t>1 725 €</a:t>
                      </a:r>
                    </a:p>
                  </a:txBody>
                  <a:tcPr marL="9525" marR="9525" marT="9525" marB="0" anchor="ctr"/>
                </a:tc>
                <a:tc>
                  <a:txBody>
                    <a:bodyPr/>
                    <a:lstStyle/>
                    <a:p>
                      <a:pPr algn="ctr" rtl="0" fontAlgn="ctr"/>
                      <a:r>
                        <a:rPr lang="fr-FR" sz="1200" b="1" i="0" u="none" strike="noStrike">
                          <a:solidFill>
                            <a:srgbClr val="140F11"/>
                          </a:solidFill>
                          <a:effectLst/>
                          <a:latin typeface="Calibri"/>
                        </a:rPr>
                        <a:t>518 €</a:t>
                      </a:r>
                    </a:p>
                  </a:txBody>
                  <a:tcPr marL="9525" marR="9525" marT="9525" marB="0" anchor="ctr"/>
                </a:tc>
                <a:tc>
                  <a:txBody>
                    <a:bodyPr/>
                    <a:lstStyle/>
                    <a:p>
                      <a:pPr algn="ctr" rtl="0" fontAlgn="ctr"/>
                      <a:r>
                        <a:rPr lang="fr-FR" sz="1200" b="1" i="0" u="none" strike="noStrike">
                          <a:solidFill>
                            <a:srgbClr val="140F11"/>
                          </a:solidFill>
                          <a:effectLst/>
                          <a:latin typeface="Calibri"/>
                        </a:rPr>
                        <a:t>1 208 €</a:t>
                      </a:r>
                    </a:p>
                  </a:txBody>
                  <a:tcPr marL="9525" marR="9525" marT="9525" marB="0" anchor="ctr"/>
                </a:tc>
              </a:tr>
              <a:tr h="270559">
                <a:tc>
                  <a:txBody>
                    <a:bodyPr/>
                    <a:lstStyle/>
                    <a:p>
                      <a:pPr algn="ctr" fontAlgn="b"/>
                      <a:r>
                        <a:rPr lang="fr-FR" sz="1400" b="1" i="0" u="none" strike="noStrike" dirty="0" smtClean="0">
                          <a:solidFill>
                            <a:srgbClr val="000000"/>
                          </a:solidFill>
                          <a:effectLst/>
                          <a:latin typeface="Calibri"/>
                        </a:rPr>
                        <a:t>Pour 55</a:t>
                      </a:r>
                      <a:r>
                        <a:rPr lang="fr-FR" sz="1400" b="1" i="0" u="none" strike="noStrike" baseline="0" dirty="0" smtClean="0">
                          <a:solidFill>
                            <a:srgbClr val="000000"/>
                          </a:solidFill>
                          <a:effectLst/>
                          <a:latin typeface="Calibri"/>
                        </a:rPr>
                        <a:t> mesures</a:t>
                      </a:r>
                      <a:endParaRPr lang="fr-FR" sz="1400" b="1" i="0" u="none" strike="noStrike" dirty="0">
                        <a:solidFill>
                          <a:srgbClr val="000000"/>
                        </a:solidFill>
                        <a:effectLst/>
                        <a:latin typeface="Calibri"/>
                      </a:endParaRPr>
                    </a:p>
                  </a:txBody>
                  <a:tcPr marL="9525" marR="9525" marT="9525" marB="0" anchor="b"/>
                </a:tc>
                <a:tc>
                  <a:txBody>
                    <a:bodyPr/>
                    <a:lstStyle/>
                    <a:p>
                      <a:pPr algn="ctr" rtl="0" fontAlgn="b"/>
                      <a:r>
                        <a:rPr lang="fr-FR" sz="1400" b="1" i="0" u="none" strike="noStrike" dirty="0">
                          <a:solidFill>
                            <a:srgbClr val="000000"/>
                          </a:solidFill>
                          <a:effectLst/>
                          <a:latin typeface="Calibri"/>
                        </a:rPr>
                        <a:t>5 500 €</a:t>
                      </a:r>
                    </a:p>
                  </a:txBody>
                  <a:tcPr marL="9525" marR="9525" marT="9525" marB="0" anchor="b"/>
                </a:tc>
                <a:tc>
                  <a:txBody>
                    <a:bodyPr/>
                    <a:lstStyle/>
                    <a:p>
                      <a:pPr algn="ctr" rtl="0" fontAlgn="b"/>
                      <a:r>
                        <a:rPr lang="fr-FR" sz="1400" b="1" i="0" u="none" strike="noStrike" dirty="0">
                          <a:solidFill>
                            <a:srgbClr val="000000"/>
                          </a:solidFill>
                          <a:effectLst/>
                          <a:latin typeface="Calibri"/>
                        </a:rPr>
                        <a:t>41 250 €</a:t>
                      </a:r>
                    </a:p>
                  </a:txBody>
                  <a:tcPr marL="9525" marR="9525" marT="9525" marB="0" anchor="b"/>
                </a:tc>
                <a:tc>
                  <a:txBody>
                    <a:bodyPr/>
                    <a:lstStyle/>
                    <a:p>
                      <a:pPr algn="ctr" rtl="0" fontAlgn="b"/>
                      <a:r>
                        <a:rPr lang="fr-FR" sz="1400" b="1" i="0" u="none" strike="noStrike">
                          <a:solidFill>
                            <a:srgbClr val="000000"/>
                          </a:solidFill>
                          <a:effectLst/>
                          <a:latin typeface="Calibri"/>
                        </a:rPr>
                        <a:t>4 125 €</a:t>
                      </a:r>
                    </a:p>
                  </a:txBody>
                  <a:tcPr marL="9525" marR="9525" marT="9525" marB="0" anchor="b"/>
                </a:tc>
                <a:tc>
                  <a:txBody>
                    <a:bodyPr/>
                    <a:lstStyle/>
                    <a:p>
                      <a:pPr algn="ctr" rtl="0" fontAlgn="b"/>
                      <a:r>
                        <a:rPr lang="fr-FR" sz="1400" b="1" i="0" u="none" strike="noStrike" dirty="0">
                          <a:solidFill>
                            <a:srgbClr val="000000"/>
                          </a:solidFill>
                          <a:effectLst/>
                          <a:latin typeface="Calibri"/>
                        </a:rPr>
                        <a:t>44 000 €</a:t>
                      </a:r>
                    </a:p>
                  </a:txBody>
                  <a:tcPr marL="9525" marR="9525" marT="9525" marB="0" anchor="b"/>
                </a:tc>
                <a:tc>
                  <a:txBody>
                    <a:bodyPr/>
                    <a:lstStyle/>
                    <a:p>
                      <a:pPr algn="ctr" rtl="0" fontAlgn="b"/>
                      <a:r>
                        <a:rPr lang="fr-FR" sz="1400" b="1" i="0" u="none" strike="noStrike">
                          <a:solidFill>
                            <a:srgbClr val="000000"/>
                          </a:solidFill>
                          <a:effectLst/>
                          <a:latin typeface="Calibri"/>
                        </a:rPr>
                        <a:t>94 875 €</a:t>
                      </a:r>
                    </a:p>
                  </a:txBody>
                  <a:tcPr marL="9525" marR="9525" marT="9525" marB="0" anchor="b"/>
                </a:tc>
                <a:tc>
                  <a:txBody>
                    <a:bodyPr/>
                    <a:lstStyle/>
                    <a:p>
                      <a:pPr algn="ctr" rtl="0" fontAlgn="b"/>
                      <a:r>
                        <a:rPr lang="fr-FR" sz="1400" b="1" i="0" u="none" strike="noStrike" dirty="0">
                          <a:solidFill>
                            <a:srgbClr val="000000"/>
                          </a:solidFill>
                          <a:effectLst/>
                          <a:latin typeface="Calibri"/>
                        </a:rPr>
                        <a:t>28 463 €</a:t>
                      </a:r>
                    </a:p>
                  </a:txBody>
                  <a:tcPr marL="9525" marR="9525" marT="9525" marB="0" anchor="b"/>
                </a:tc>
                <a:tc>
                  <a:txBody>
                    <a:bodyPr/>
                    <a:lstStyle/>
                    <a:p>
                      <a:pPr algn="ctr" rtl="0" fontAlgn="b"/>
                      <a:r>
                        <a:rPr lang="fr-FR" sz="1400" b="1" i="0" u="none" strike="noStrike" dirty="0">
                          <a:solidFill>
                            <a:srgbClr val="000000"/>
                          </a:solidFill>
                          <a:effectLst/>
                          <a:latin typeface="Calibri"/>
                        </a:rPr>
                        <a:t>66 413 €</a:t>
                      </a:r>
                    </a:p>
                  </a:txBody>
                  <a:tcPr marL="9525" marR="9525" marT="9525" marB="0" anchor="b"/>
                </a:tc>
              </a:tr>
            </a:tbl>
          </a:graphicData>
        </a:graphic>
      </p:graphicFrame>
      <p:sp>
        <p:nvSpPr>
          <p:cNvPr id="8" name="ZoneTexte 7"/>
          <p:cNvSpPr txBox="1"/>
          <p:nvPr/>
        </p:nvSpPr>
        <p:spPr>
          <a:xfrm>
            <a:off x="-10119" y="4581128"/>
            <a:ext cx="91440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u="sng" dirty="0"/>
              <a:t>Prévisionnel de financement - aides à envisager :</a:t>
            </a:r>
          </a:p>
          <a:p>
            <a:r>
              <a:rPr lang="fr-FR" dirty="0" smtClean="0"/>
              <a:t>. Délégataire aide à la pierre : </a:t>
            </a:r>
            <a:r>
              <a:rPr lang="fr-FR" dirty="0" err="1" smtClean="0"/>
              <a:t>délabellisation</a:t>
            </a:r>
            <a:r>
              <a:rPr lang="fr-FR" dirty="0" smtClean="0"/>
              <a:t> du financement du logement et prise en charge de l’écart entre un  financement PLUS ou PLS en PLAI</a:t>
            </a:r>
          </a:p>
          <a:p>
            <a:r>
              <a:rPr lang="fr-FR" dirty="0"/>
              <a:t>. Collectivité locale (commune ou EPCI):prise en charge des </a:t>
            </a:r>
            <a:r>
              <a:rPr lang="fr-FR" dirty="0" err="1"/>
              <a:t>délabellisation</a:t>
            </a:r>
            <a:r>
              <a:rPr lang="fr-FR" dirty="0"/>
              <a:t> de logement et aide à la construction + frais de gestion de </a:t>
            </a:r>
            <a:r>
              <a:rPr lang="fr-FR" dirty="0" smtClean="0"/>
              <a:t>175€ </a:t>
            </a:r>
            <a:r>
              <a:rPr lang="fr-FR" dirty="0"/>
              <a:t>/mesure</a:t>
            </a:r>
          </a:p>
          <a:p>
            <a:r>
              <a:rPr lang="fr-FR" dirty="0"/>
              <a:t>. Appel à projets : Financement  de </a:t>
            </a:r>
            <a:r>
              <a:rPr lang="fr-FR" dirty="0" smtClean="0"/>
              <a:t>518 </a:t>
            </a:r>
            <a:r>
              <a:rPr lang="fr-FR" dirty="0"/>
              <a:t>€ par mesure</a:t>
            </a:r>
          </a:p>
          <a:p>
            <a:r>
              <a:rPr lang="fr-FR" dirty="0"/>
              <a:t>. Département : Financement de </a:t>
            </a:r>
            <a:r>
              <a:rPr lang="fr-FR" dirty="0" smtClean="0"/>
              <a:t>632€ </a:t>
            </a:r>
            <a:r>
              <a:rPr lang="fr-FR" dirty="0"/>
              <a:t>par mesure</a:t>
            </a:r>
          </a:p>
          <a:p>
            <a:r>
              <a:rPr lang="fr-FR" dirty="0" smtClean="0"/>
              <a:t>. </a:t>
            </a:r>
            <a:r>
              <a:rPr lang="fr-FR" dirty="0"/>
              <a:t>Bailleurs : Financement de 400€ par mesure (50% de la provision pour </a:t>
            </a:r>
            <a:r>
              <a:rPr lang="fr-FR" smtClean="0"/>
              <a:t>Risques locatifs</a:t>
            </a:r>
            <a:r>
              <a:rPr lang="fr-FR" dirty="0" smtClean="0"/>
              <a:t>)</a:t>
            </a:r>
            <a:endParaRPr lang="fr-FR" dirty="0"/>
          </a:p>
        </p:txBody>
      </p:sp>
    </p:spTree>
    <p:extLst>
      <p:ext uri="{BB962C8B-B14F-4D97-AF65-F5344CB8AC3E}">
        <p14:creationId xmlns:p14="http://schemas.microsoft.com/office/powerpoint/2010/main" val="130362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0" y="32792"/>
            <a:ext cx="3779912" cy="580062"/>
          </a:xfrm>
        </p:spPr>
        <p:txBody>
          <a:bodyPr/>
          <a:lstStyle/>
          <a:p>
            <a:r>
              <a:rPr lang="fr-FR" sz="2400" dirty="0"/>
              <a:t>Sous-Projet </a:t>
            </a:r>
            <a:r>
              <a:rPr lang="fr-FR" sz="2400" dirty="0" smtClean="0"/>
              <a:t>N°5 : </a:t>
            </a:r>
            <a:r>
              <a:rPr lang="fr-FR" sz="2400" dirty="0"/>
              <a:t>le public des personnes victimes de violences conjugales</a:t>
            </a:r>
          </a:p>
          <a:p>
            <a:endParaRPr lang="fr-FR" sz="1800" dirty="0"/>
          </a:p>
        </p:txBody>
      </p:sp>
      <p:sp>
        <p:nvSpPr>
          <p:cNvPr id="3" name="Espace réservé du texte 2"/>
          <p:cNvSpPr>
            <a:spLocks noGrp="1"/>
          </p:cNvSpPr>
          <p:nvPr>
            <p:ph type="body" sz="quarter" idx="15"/>
          </p:nvPr>
        </p:nvSpPr>
        <p:spPr>
          <a:xfrm>
            <a:off x="18996" y="1700808"/>
            <a:ext cx="9131900" cy="2880320"/>
          </a:xfrm>
        </p:spPr>
        <p:txBody>
          <a:bodyPr/>
          <a:lstStyle/>
          <a:p>
            <a:pPr marL="0" indent="0">
              <a:buNone/>
            </a:pPr>
            <a:r>
              <a:rPr lang="fr-FR" sz="1400" b="1" u="sng" dirty="0"/>
              <a:t>1- Des besoins réels partiellement satisfaits sur les territoires:   </a:t>
            </a:r>
            <a:r>
              <a:rPr lang="fr-FR" sz="1400" b="1" i="1" dirty="0"/>
              <a:t>Sur Rennes</a:t>
            </a:r>
            <a:r>
              <a:rPr lang="fr-FR" sz="1400" dirty="0"/>
              <a:t>, l’ASFAD a réfléchi à un dispositif d’hébergement temporaire avec mobilisation d’Allocation Logement temporaire (ALT) à destination  de femmes seules ou avec enfants ; ces femmes ayant subi des violences conjugales. L’objectif est de proposer, à titre provisoire, un logement  dans l’attente de l’accès à un logement en leur propre nom. Ce projet complète et renforce les dispositifs déjà existants : plate-forme de lutte contre les violences faites aux femmes, accueil de jour, hébergement d’urgence, hébergement dans le cadre d’une (ré)-insertion.</a:t>
            </a:r>
          </a:p>
          <a:p>
            <a:pPr marL="0" indent="0">
              <a:buNone/>
            </a:pPr>
            <a:r>
              <a:rPr lang="fr-FR" sz="1400" b="1" dirty="0"/>
              <a:t>Les places  dédiées</a:t>
            </a:r>
            <a:r>
              <a:rPr lang="fr-FR" sz="1400" dirty="0"/>
              <a:t>, en CHRS, </a:t>
            </a:r>
            <a:r>
              <a:rPr lang="fr-FR" sz="1400" dirty="0" smtClean="0"/>
              <a:t>sont  </a:t>
            </a:r>
            <a:r>
              <a:rPr lang="fr-FR" sz="1400" dirty="0"/>
              <a:t>quant à elles, réservées à des femmes seules ou avec leurs enfants  ayant  toutes des besoins d’hébergement et d’accompagnement soutenu</a:t>
            </a:r>
            <a:r>
              <a:rPr lang="fr-FR" sz="1400" dirty="0" smtClean="0"/>
              <a:t>.</a:t>
            </a:r>
          </a:p>
          <a:p>
            <a:pPr marL="0" lvl="0" indent="0">
              <a:buNone/>
            </a:pPr>
            <a:r>
              <a:rPr lang="fr-FR" sz="1400" b="1" dirty="0"/>
              <a:t>Les associations en charge de l’ accompagnement des victimes de violences conjugales sur le département, participent avant toutes choses et en lien avec le SIAO à la phase diagnostic et orientation </a:t>
            </a:r>
            <a:r>
              <a:rPr lang="fr-FR" sz="1400" dirty="0"/>
              <a:t>via la plate-forme téléphonique départementale de lutte contre les violences faîtes aux femmes que porte cette association. Cette phase est un premier sas nécessaire à l’accueil des victimes permettant de faire le lien avec les partenaires au vu de la solution qui apparaîtra comme adaptée : hébergement ou logement</a:t>
            </a:r>
            <a:r>
              <a:rPr lang="fr-FR" sz="1400" dirty="0" smtClean="0"/>
              <a:t>.</a:t>
            </a:r>
          </a:p>
          <a:p>
            <a:pPr marL="0" indent="0">
              <a:buNone/>
            </a:pPr>
            <a:r>
              <a:rPr lang="fr-FR" sz="1400" b="1" u="sng" dirty="0"/>
              <a:t>2-Les solutions actuelles sont temporaires et insuffisantes:  </a:t>
            </a:r>
            <a:r>
              <a:rPr lang="fr-FR" sz="1400" b="1" i="1" dirty="0"/>
              <a:t>Sur Rennes</a:t>
            </a:r>
            <a:r>
              <a:rPr lang="fr-FR" sz="1400" dirty="0"/>
              <a:t>, Le financement des 5 logements en ALT est récent, déjà en limite de saturation et en tout état de cause, prendra fin en 2017; or, il est nécessaire d’offrir un dispositif d’offres de logements  pour maintenir et compléter l’existant,  et non seulement par des places d’hébergement. </a:t>
            </a:r>
            <a:r>
              <a:rPr lang="fr-FR" sz="1400" b="1" i="1" dirty="0"/>
              <a:t>En dehors de Rennes</a:t>
            </a:r>
            <a:r>
              <a:rPr lang="fr-FR" sz="1400" dirty="0"/>
              <a:t>, peu de places dédiées sont financées. </a:t>
            </a:r>
          </a:p>
          <a:p>
            <a:pPr marL="0" indent="0">
              <a:buNone/>
            </a:pPr>
            <a:endParaRPr lang="fr-FR" sz="400" dirty="0"/>
          </a:p>
          <a:p>
            <a:pPr marL="0" indent="0">
              <a:buNone/>
            </a:pPr>
            <a:r>
              <a:rPr lang="fr-FR" sz="1400" b="1" u="sng" dirty="0"/>
              <a:t>3- Plus globalement, l’engorgement des CHRS , </a:t>
            </a:r>
            <a:r>
              <a:rPr lang="fr-FR" sz="1400" dirty="0"/>
              <a:t> et le manque de fluidité à la sortie sont un obstacle à une prise en charge adaptée de ce type de public. </a:t>
            </a:r>
          </a:p>
          <a:p>
            <a:pPr marL="0" indent="0">
              <a:buNone/>
            </a:pPr>
            <a:endParaRPr lang="fr-FR" sz="200" dirty="0"/>
          </a:p>
          <a:p>
            <a:pPr marL="0" indent="0">
              <a:buNone/>
            </a:pPr>
            <a:r>
              <a:rPr lang="fr-FR" sz="1400" b="1" dirty="0"/>
              <a:t>4. Par ailleurs, la structure du CHRS n’est pas adaptée aux ménages ne souffrant pas de difficultés sociales</a:t>
            </a:r>
            <a:r>
              <a:rPr lang="fr-FR" sz="1400" dirty="0"/>
              <a:t>, cherchant une réponse sécuritaire et un appui à la recherche d’une solution pérenne dans un délai maitrisé.</a:t>
            </a:r>
          </a:p>
          <a:p>
            <a:pPr marL="0" indent="0">
              <a:buNone/>
            </a:pPr>
            <a:endParaRPr lang="fr-FR" sz="1400" dirty="0"/>
          </a:p>
          <a:p>
            <a:pPr marL="0" indent="0">
              <a:buNone/>
            </a:pPr>
            <a:endParaRPr lang="fr-FR" sz="1400" dirty="0" smtClean="0"/>
          </a:p>
          <a:p>
            <a:pPr marL="0" indent="0">
              <a:buNone/>
            </a:pPr>
            <a:endParaRPr lang="fr-FR" sz="1400" b="1" u="sng" dirty="0"/>
          </a:p>
        </p:txBody>
      </p:sp>
      <p:sp>
        <p:nvSpPr>
          <p:cNvPr id="4" name="ZoneTexte 3"/>
          <p:cNvSpPr txBox="1"/>
          <p:nvPr/>
        </p:nvSpPr>
        <p:spPr>
          <a:xfrm>
            <a:off x="5436096" y="260648"/>
            <a:ext cx="3600400" cy="646331"/>
          </a:xfrm>
          <a:prstGeom prst="rect">
            <a:avLst/>
          </a:prstGeom>
          <a:noFill/>
        </p:spPr>
        <p:txBody>
          <a:bodyPr wrap="square" rtlCol="0">
            <a:spAutoFit/>
          </a:bodyPr>
          <a:lstStyle/>
          <a:p>
            <a:pPr algn="ctr"/>
            <a:r>
              <a:rPr lang="fr-FR" b="1" dirty="0"/>
              <a:t>Volet 1 : Constats et Identification des besoins dans le territoire</a:t>
            </a:r>
          </a:p>
        </p:txBody>
      </p:sp>
      <p:sp>
        <p:nvSpPr>
          <p:cNvPr id="5" name="Espace réservé du numéro de diapositive 4"/>
          <p:cNvSpPr>
            <a:spLocks noGrp="1"/>
          </p:cNvSpPr>
          <p:nvPr>
            <p:ph type="sldNum" sz="quarter" idx="12"/>
          </p:nvPr>
        </p:nvSpPr>
        <p:spPr/>
        <p:txBody>
          <a:bodyPr/>
          <a:lstStyle/>
          <a:p>
            <a:pPr algn="r"/>
            <a:fld id="{BF04BB22-2AB2-42CB-A0B2-689284E73A15}" type="slidenum">
              <a:rPr lang="fr-FR" smtClean="0"/>
              <a:pPr algn="r"/>
              <a:t>25</a:t>
            </a:fld>
            <a:endParaRPr lang="fr-FR" dirty="0"/>
          </a:p>
        </p:txBody>
      </p:sp>
    </p:spTree>
    <p:extLst>
      <p:ext uri="{BB962C8B-B14F-4D97-AF65-F5344CB8AC3E}">
        <p14:creationId xmlns:p14="http://schemas.microsoft.com/office/powerpoint/2010/main" val="813031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0" y="7887"/>
            <a:ext cx="3851920" cy="1656184"/>
          </a:xfrm>
        </p:spPr>
        <p:txBody>
          <a:bodyPr/>
          <a:lstStyle/>
          <a:p>
            <a:r>
              <a:rPr lang="fr-FR" sz="2000" dirty="0"/>
              <a:t>Sous-Projet </a:t>
            </a:r>
            <a:r>
              <a:rPr lang="fr-FR" sz="2000" dirty="0" smtClean="0"/>
              <a:t>N°5 </a:t>
            </a:r>
            <a:r>
              <a:rPr lang="fr-FR" sz="2000" dirty="0"/>
              <a:t>: le public des personnes victimes de violences conjugales</a:t>
            </a:r>
          </a:p>
          <a:p>
            <a:endParaRPr lang="fr-FR" sz="1800" dirty="0"/>
          </a:p>
        </p:txBody>
      </p:sp>
      <p:sp>
        <p:nvSpPr>
          <p:cNvPr id="3" name="Espace réservé du texte 2"/>
          <p:cNvSpPr>
            <a:spLocks noGrp="1"/>
          </p:cNvSpPr>
          <p:nvPr>
            <p:ph type="body" sz="quarter" idx="15"/>
          </p:nvPr>
        </p:nvSpPr>
        <p:spPr>
          <a:xfrm>
            <a:off x="5724128" y="116632"/>
            <a:ext cx="2808312" cy="1250849"/>
          </a:xfrm>
        </p:spPr>
        <p:txBody>
          <a:bodyPr/>
          <a:lstStyle/>
          <a:p>
            <a:pPr marL="0" indent="0" algn="ctr">
              <a:buNone/>
            </a:pPr>
            <a:r>
              <a:rPr lang="fr-FR" sz="2000" b="1" dirty="0" smtClean="0">
                <a:solidFill>
                  <a:srgbClr val="C00000"/>
                </a:solidFill>
              </a:rPr>
              <a:t>Panorama des places existantes sur le département</a:t>
            </a:r>
          </a:p>
          <a:p>
            <a:pPr marL="0" indent="0">
              <a:buNone/>
            </a:pPr>
            <a:endParaRPr lang="fr-FR" dirty="0"/>
          </a:p>
        </p:txBody>
      </p:sp>
      <p:sp>
        <p:nvSpPr>
          <p:cNvPr id="6" name="Espace réservé du numéro de diapositive 5"/>
          <p:cNvSpPr>
            <a:spLocks noGrp="1"/>
          </p:cNvSpPr>
          <p:nvPr>
            <p:ph type="sldNum" sz="quarter" idx="12"/>
          </p:nvPr>
        </p:nvSpPr>
        <p:spPr/>
        <p:txBody>
          <a:bodyPr/>
          <a:lstStyle/>
          <a:p>
            <a:fld id="{BF04BB22-2AB2-42CB-A0B2-689284E73A15}" type="slidenum">
              <a:rPr lang="fr-FR" smtClean="0"/>
              <a:t>26</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036660194"/>
              </p:ext>
            </p:extLst>
          </p:nvPr>
        </p:nvGraphicFramePr>
        <p:xfrm>
          <a:off x="0" y="2636912"/>
          <a:ext cx="9143999" cy="2575560"/>
        </p:xfrm>
        <a:graphic>
          <a:graphicData uri="http://schemas.openxmlformats.org/drawingml/2006/table">
            <a:tbl>
              <a:tblPr firstRow="1" bandRow="1">
                <a:tableStyleId>{5C22544A-7EE6-4342-B048-85BDC9FD1C3A}</a:tableStyleId>
              </a:tblPr>
              <a:tblGrid>
                <a:gridCol w="2592288"/>
                <a:gridCol w="2106234"/>
                <a:gridCol w="2159478"/>
                <a:gridCol w="2285999"/>
              </a:tblGrid>
              <a:tr h="139452">
                <a:tc>
                  <a:txBody>
                    <a:bodyPr/>
                    <a:lstStyle/>
                    <a:p>
                      <a:r>
                        <a:rPr lang="fr-FR" sz="1050" dirty="0" smtClean="0"/>
                        <a:t>Territoire</a:t>
                      </a:r>
                      <a:r>
                        <a:rPr lang="fr-FR" sz="1050" baseline="0" dirty="0" smtClean="0"/>
                        <a:t>  de mobilisation de la mesure</a:t>
                      </a:r>
                      <a:endParaRPr lang="fr-FR" sz="1050" dirty="0"/>
                    </a:p>
                  </a:txBody>
                  <a:tcPr/>
                </a:tc>
                <a:tc>
                  <a:txBody>
                    <a:bodyPr/>
                    <a:lstStyle/>
                    <a:p>
                      <a:pPr algn="ctr"/>
                      <a:r>
                        <a:rPr lang="fr-FR" sz="1050" dirty="0" smtClean="0"/>
                        <a:t>Logements</a:t>
                      </a:r>
                      <a:r>
                        <a:rPr lang="fr-FR" sz="1050" baseline="0" dirty="0" smtClean="0"/>
                        <a:t> accompagnés en ALT</a:t>
                      </a:r>
                      <a:endParaRPr lang="fr-FR" sz="1050" dirty="0"/>
                    </a:p>
                  </a:txBody>
                  <a:tcPr/>
                </a:tc>
                <a:tc>
                  <a:txBody>
                    <a:bodyPr/>
                    <a:lstStyle/>
                    <a:p>
                      <a:pPr algn="ctr"/>
                      <a:r>
                        <a:rPr lang="fr-FR" sz="1050" dirty="0" smtClean="0"/>
                        <a:t>Maison Relais</a:t>
                      </a:r>
                    </a:p>
                    <a:p>
                      <a:pPr algn="ctr"/>
                      <a:r>
                        <a:rPr lang="fr-FR" sz="1050" dirty="0" smtClean="0"/>
                        <a:t>Ou résidence accueil</a:t>
                      </a:r>
                      <a:endParaRPr lang="fr-FR" sz="1050" dirty="0"/>
                    </a:p>
                  </a:txBody>
                  <a:tcPr/>
                </a:tc>
                <a:tc>
                  <a:txBody>
                    <a:bodyPr/>
                    <a:lstStyle/>
                    <a:p>
                      <a:pPr algn="ctr"/>
                      <a:r>
                        <a:rPr lang="fr-FR" sz="1050" dirty="0" smtClean="0"/>
                        <a:t>Partenaires en charge de</a:t>
                      </a:r>
                      <a:r>
                        <a:rPr lang="fr-FR" sz="1050" baseline="0" dirty="0" smtClean="0"/>
                        <a:t> l’accompagnent</a:t>
                      </a:r>
                      <a:endParaRPr lang="fr-FR" sz="1050" dirty="0"/>
                    </a:p>
                  </a:txBody>
                  <a:tcPr/>
                </a:tc>
              </a:tr>
              <a:tr h="164584">
                <a:tc>
                  <a:txBody>
                    <a:bodyPr/>
                    <a:lstStyle/>
                    <a:p>
                      <a:r>
                        <a:rPr lang="fr-FR" sz="1100" dirty="0" smtClean="0"/>
                        <a:t>Rennes Métropole</a:t>
                      </a:r>
                      <a:endParaRPr lang="fr-FR" sz="1100" dirty="0"/>
                    </a:p>
                  </a:txBody>
                  <a:tcPr/>
                </a:tc>
                <a:tc>
                  <a:txBody>
                    <a:bodyPr/>
                    <a:lstStyle/>
                    <a:p>
                      <a:pPr algn="ctr"/>
                      <a:r>
                        <a:rPr lang="fr-FR" sz="1100" dirty="0" smtClean="0"/>
                        <a:t>5</a:t>
                      </a:r>
                      <a:endParaRPr lang="fr-FR" sz="1100" dirty="0"/>
                    </a:p>
                  </a:txBody>
                  <a:tcPr/>
                </a:tc>
                <a:tc>
                  <a:txBody>
                    <a:bodyPr/>
                    <a:lstStyle/>
                    <a:p>
                      <a:pPr algn="ctr"/>
                      <a:endParaRPr lang="fr-FR" sz="1100" dirty="0"/>
                    </a:p>
                  </a:txBody>
                  <a:tcPr/>
                </a:tc>
                <a:tc>
                  <a:txBody>
                    <a:bodyPr/>
                    <a:lstStyle/>
                    <a:p>
                      <a:pPr algn="ctr"/>
                      <a:r>
                        <a:rPr lang="fr-FR" sz="1100" dirty="0" smtClean="0"/>
                        <a:t>ASFAD</a:t>
                      </a:r>
                      <a:endParaRPr lang="fr-FR" sz="1100" dirty="0"/>
                    </a:p>
                  </a:txBody>
                  <a:tcPr/>
                </a:tc>
              </a:tr>
              <a:tr h="0">
                <a:tc>
                  <a:txBody>
                    <a:bodyPr/>
                    <a:lstStyle/>
                    <a:p>
                      <a:r>
                        <a:rPr lang="fr-FR" sz="1050" dirty="0" smtClean="0"/>
                        <a:t>Vitré</a:t>
                      </a:r>
                      <a:endParaRPr lang="fr-FR" sz="1050" dirty="0"/>
                    </a:p>
                  </a:txBody>
                  <a:tcPr/>
                </a:tc>
                <a:tc>
                  <a:txBody>
                    <a:bodyPr/>
                    <a:lstStyle/>
                    <a:p>
                      <a:pPr algn="ctr"/>
                      <a:r>
                        <a:rPr lang="fr-FR" sz="1100" dirty="0" smtClean="0"/>
                        <a:t>3</a:t>
                      </a:r>
                      <a:endParaRPr lang="fr-FR" sz="1100" dirty="0"/>
                    </a:p>
                  </a:txBody>
                  <a:tcPr/>
                </a:tc>
                <a:tc>
                  <a:txBody>
                    <a:bodyPr/>
                    <a:lstStyle/>
                    <a:p>
                      <a:pPr algn="ct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AIS 35</a:t>
                      </a:r>
                      <a:endParaRPr lang="fr-FR" sz="1100" dirty="0"/>
                    </a:p>
                  </a:txBody>
                  <a:tcPr/>
                </a:tc>
              </a:tr>
              <a:tr h="247248">
                <a:tc>
                  <a:txBody>
                    <a:bodyPr/>
                    <a:lstStyle/>
                    <a:p>
                      <a:r>
                        <a:rPr lang="fr-FR" sz="1100" dirty="0" smtClean="0"/>
                        <a:t>Redon</a:t>
                      </a:r>
                      <a:endParaRPr lang="fr-FR" sz="1100" dirty="0"/>
                    </a:p>
                  </a:txBody>
                  <a:tcPr/>
                </a:tc>
                <a:tc>
                  <a:txBody>
                    <a:bodyPr/>
                    <a:lstStyle/>
                    <a:p>
                      <a:pPr algn="ctr"/>
                      <a:endParaRPr lang="fr-FR" sz="1100" dirty="0"/>
                    </a:p>
                  </a:txBody>
                  <a:tcPr/>
                </a:tc>
                <a:tc>
                  <a:txBody>
                    <a:bodyPr/>
                    <a:lstStyle/>
                    <a:p>
                      <a:pPr algn="ctr"/>
                      <a:r>
                        <a:rPr lang="fr-FR" sz="1100" dirty="0" smtClean="0"/>
                        <a:t>3</a:t>
                      </a: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AIS 35</a:t>
                      </a:r>
                      <a:endParaRPr lang="fr-FR" sz="1100" dirty="0"/>
                    </a:p>
                  </a:txBody>
                  <a:tcPr/>
                </a:tc>
              </a:tr>
              <a:tr h="226804">
                <a:tc>
                  <a:txBody>
                    <a:bodyPr/>
                    <a:lstStyle/>
                    <a:p>
                      <a:r>
                        <a:rPr lang="fr-FR" sz="1100" dirty="0" smtClean="0"/>
                        <a:t>Fougères et Marches de Bretagne</a:t>
                      </a:r>
                      <a:endParaRPr lang="fr-FR" sz="1100" dirty="0"/>
                    </a:p>
                  </a:txBody>
                  <a:tcPr/>
                </a:tc>
                <a:tc>
                  <a:txBody>
                    <a:bodyPr/>
                    <a:lstStyle/>
                    <a:p>
                      <a:pPr algn="ctr"/>
                      <a:r>
                        <a:rPr lang="fr-FR" sz="1100" dirty="0" smtClean="0"/>
                        <a:t>1</a:t>
                      </a:r>
                      <a:endParaRPr lang="fr-FR" sz="1100" dirty="0"/>
                    </a:p>
                  </a:txBody>
                  <a:tcPr/>
                </a:tc>
                <a:tc>
                  <a:txBody>
                    <a:bodyPr/>
                    <a:lstStyle/>
                    <a:p>
                      <a:pPr algn="ct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APE2A</a:t>
                      </a:r>
                      <a:endParaRPr lang="fr-FR" sz="1100" dirty="0"/>
                    </a:p>
                  </a:txBody>
                  <a:tcPr/>
                </a:tc>
              </a:tr>
              <a:tr h="170656">
                <a:tc>
                  <a:txBody>
                    <a:bodyPr/>
                    <a:lstStyle/>
                    <a:p>
                      <a:r>
                        <a:rPr lang="fr-FR" sz="1100" dirty="0" smtClean="0"/>
                        <a:t>Saint Malo </a:t>
                      </a:r>
                      <a:endParaRPr lang="fr-FR" sz="1100" dirty="0"/>
                    </a:p>
                  </a:txBody>
                  <a:tcPr/>
                </a:tc>
                <a:tc>
                  <a:txBody>
                    <a:bodyPr/>
                    <a:lstStyle/>
                    <a:p>
                      <a:pPr algn="ctr"/>
                      <a:r>
                        <a:rPr lang="fr-FR" sz="1100" dirty="0" smtClean="0"/>
                        <a:t>2</a:t>
                      </a:r>
                    </a:p>
                  </a:txBody>
                  <a:tcPr/>
                </a:tc>
                <a:tc>
                  <a:txBody>
                    <a:bodyPr/>
                    <a:lstStyle/>
                    <a:p>
                      <a:pPr algn="ct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GOELAND</a:t>
                      </a:r>
                    </a:p>
                  </a:txBody>
                  <a:tcPr/>
                </a:tc>
              </a:tr>
              <a:tr h="165452">
                <a:tc>
                  <a:txBody>
                    <a:bodyPr/>
                    <a:lstStyle/>
                    <a:p>
                      <a:endParaRPr lang="fr-FR" sz="1050" dirty="0"/>
                    </a:p>
                  </a:txBody>
                  <a:tcPr/>
                </a:tc>
                <a:tc>
                  <a:txBody>
                    <a:bodyPr/>
                    <a:lstStyle/>
                    <a:p>
                      <a:pPr algn="ctr"/>
                      <a:endParaRPr lang="fr-FR" sz="1100" dirty="0"/>
                    </a:p>
                  </a:txBody>
                  <a:tcPr/>
                </a:tc>
                <a:tc>
                  <a:txBody>
                    <a:bodyPr/>
                    <a:lstStyle/>
                    <a:p>
                      <a:pPr algn="ct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100" dirty="0" smtClean="0"/>
                    </a:p>
                  </a:txBody>
                  <a:tcPr/>
                </a:tc>
              </a:tr>
              <a:tr h="170780">
                <a:tc>
                  <a:txBody>
                    <a:bodyPr/>
                    <a:lstStyle/>
                    <a:p>
                      <a:r>
                        <a:rPr lang="fr-FR" sz="1400" b="1" dirty="0" smtClean="0"/>
                        <a:t>TOTAL</a:t>
                      </a:r>
                      <a:endParaRPr lang="fr-FR" sz="1400" b="1" dirty="0"/>
                    </a:p>
                  </a:txBody>
                  <a:tcPr/>
                </a:tc>
                <a:tc>
                  <a:txBody>
                    <a:bodyPr/>
                    <a:lstStyle/>
                    <a:p>
                      <a:pPr algn="ctr"/>
                      <a:r>
                        <a:rPr lang="fr-FR" sz="1400" b="1" dirty="0" smtClean="0"/>
                        <a:t>11</a:t>
                      </a:r>
                      <a:endParaRPr lang="fr-FR" sz="1400" b="1" dirty="0"/>
                    </a:p>
                  </a:txBody>
                  <a:tcPr/>
                </a:tc>
                <a:tc>
                  <a:txBody>
                    <a:bodyPr/>
                    <a:lstStyle/>
                    <a:p>
                      <a:pPr algn="ctr"/>
                      <a:r>
                        <a:rPr lang="fr-FR" sz="1400" b="1" dirty="0" smtClean="0"/>
                        <a:t>3</a:t>
                      </a:r>
                      <a:endParaRPr lang="fr-FR" sz="1400" b="1" dirty="0"/>
                    </a:p>
                  </a:txBody>
                  <a:tcPr/>
                </a:tc>
                <a:tc>
                  <a:txBody>
                    <a:bodyPr/>
                    <a:lstStyle/>
                    <a:p>
                      <a:pPr algn="ctr"/>
                      <a:endParaRPr lang="fr-FR" sz="1400" dirty="0"/>
                    </a:p>
                  </a:txBody>
                  <a:tcPr/>
                </a:tc>
              </a:tr>
              <a:tr h="17078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smtClean="0"/>
                    </a:p>
                  </a:txBody>
                  <a:tcPr/>
                </a:tc>
                <a:tc hMerge="1">
                  <a:txBody>
                    <a:bodyPr/>
                    <a:lstStyle/>
                    <a:p>
                      <a:endParaRPr lang="fr-FR" sz="1400" dirty="0"/>
                    </a:p>
                  </a:txBody>
                  <a:tcPr/>
                </a:tc>
                <a:tc hMerge="1">
                  <a:txBody>
                    <a:bodyPr/>
                    <a:lstStyle/>
                    <a:p>
                      <a:endParaRPr lang="fr-FR" sz="1400" dirty="0"/>
                    </a:p>
                  </a:txBody>
                  <a:tcPr/>
                </a:tc>
                <a:tc hMerge="1">
                  <a:txBody>
                    <a:bodyPr/>
                    <a:lstStyle/>
                    <a:p>
                      <a:endParaRPr lang="fr-FR" sz="1400" dirty="0"/>
                    </a:p>
                  </a:txBody>
                  <a:tcPr/>
                </a:tc>
              </a:tr>
            </a:tbl>
          </a:graphicData>
        </a:graphic>
      </p:graphicFrame>
    </p:spTree>
    <p:extLst>
      <p:ext uri="{BB962C8B-B14F-4D97-AF65-F5344CB8AC3E}">
        <p14:creationId xmlns:p14="http://schemas.microsoft.com/office/powerpoint/2010/main" val="4133396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p:cNvSpPr txBox="1">
            <a:spLocks/>
          </p:cNvSpPr>
          <p:nvPr/>
        </p:nvSpPr>
        <p:spPr>
          <a:xfrm>
            <a:off x="0" y="32792"/>
            <a:ext cx="3851920" cy="580062"/>
          </a:xfrm>
          <a:prstGeom prst="rect">
            <a:avLst/>
          </a:prstGeom>
        </p:spPr>
        <p:txBody>
          <a:bodyPr/>
          <a:lstStyle>
            <a:lvl1pPr marL="0" indent="0" algn="ctr" defTabSz="914400" rtl="0" eaLnBrk="1" latinLnBrk="0" hangingPunct="1">
              <a:spcBef>
                <a:spcPct val="20000"/>
              </a:spcBef>
              <a:buFont typeface="Arial" pitchFamily="34" charset="0"/>
              <a:buNone/>
              <a:defRPr lang="fr-FR" sz="3600" b="1"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dirty="0" smtClean="0"/>
              <a:t>Sous-Projet N°5 : le public des personnes victimes de violences conjugales</a:t>
            </a:r>
          </a:p>
          <a:p>
            <a:endParaRPr lang="fr-FR" sz="1800" dirty="0"/>
          </a:p>
        </p:txBody>
      </p:sp>
      <p:sp>
        <p:nvSpPr>
          <p:cNvPr id="7" name="ZoneTexte 6"/>
          <p:cNvSpPr txBox="1"/>
          <p:nvPr/>
        </p:nvSpPr>
        <p:spPr>
          <a:xfrm>
            <a:off x="5724128" y="260648"/>
            <a:ext cx="3240360" cy="646331"/>
          </a:xfrm>
          <a:prstGeom prst="rect">
            <a:avLst/>
          </a:prstGeom>
          <a:noFill/>
        </p:spPr>
        <p:txBody>
          <a:bodyPr wrap="square" rtlCol="0">
            <a:spAutoFit/>
          </a:bodyPr>
          <a:lstStyle/>
          <a:p>
            <a:pPr algn="ctr"/>
            <a:r>
              <a:rPr lang="fr-FR" b="1" dirty="0"/>
              <a:t>Volet </a:t>
            </a:r>
            <a:r>
              <a:rPr lang="fr-FR" b="1" dirty="0" smtClean="0"/>
              <a:t>2 </a:t>
            </a:r>
            <a:r>
              <a:rPr lang="fr-FR" b="1" dirty="0"/>
              <a:t>: </a:t>
            </a:r>
            <a:r>
              <a:rPr lang="fr-FR" b="1" dirty="0" smtClean="0"/>
              <a:t>Diagnostic et Accompagnement projetés</a:t>
            </a:r>
          </a:p>
        </p:txBody>
      </p:sp>
      <p:sp>
        <p:nvSpPr>
          <p:cNvPr id="2" name="Espace réservé du numéro de diapositive 1"/>
          <p:cNvSpPr>
            <a:spLocks noGrp="1"/>
          </p:cNvSpPr>
          <p:nvPr>
            <p:ph type="sldNum" sz="quarter" idx="12"/>
          </p:nvPr>
        </p:nvSpPr>
        <p:spPr/>
        <p:txBody>
          <a:bodyPr/>
          <a:lstStyle/>
          <a:p>
            <a:fld id="{BF04BB22-2AB2-42CB-A0B2-689284E73A15}" type="slidenum">
              <a:rPr lang="fr-FR" smtClean="0"/>
              <a:t>27</a:t>
            </a:fld>
            <a:endParaRPr lang="fr-FR"/>
          </a:p>
        </p:txBody>
      </p:sp>
      <p:sp>
        <p:nvSpPr>
          <p:cNvPr id="4" name="Rectangle 3"/>
          <p:cNvSpPr/>
          <p:nvPr/>
        </p:nvSpPr>
        <p:spPr>
          <a:xfrm>
            <a:off x="0" y="1628800"/>
            <a:ext cx="9144000" cy="4616648"/>
          </a:xfrm>
          <a:prstGeom prst="rect">
            <a:avLst/>
          </a:prstGeom>
        </p:spPr>
        <p:txBody>
          <a:bodyPr wrap="square">
            <a:spAutoFit/>
          </a:bodyPr>
          <a:lstStyle/>
          <a:p>
            <a:pPr algn="just"/>
            <a:r>
              <a:rPr lang="fr-FR" sz="1400" b="1" dirty="0" smtClean="0"/>
              <a:t>L’expérience démontre que ce type de public, doit être mis à l’abri des violences</a:t>
            </a:r>
            <a:r>
              <a:rPr lang="fr-FR" sz="1400" dirty="0" smtClean="0"/>
              <a:t>, au plus vite, afin d’éviter l’enkystement de la situation et la répétition des relations de violences. Pour un certain nombre d’entre-elles, il </a:t>
            </a:r>
            <a:r>
              <a:rPr lang="fr-FR" sz="1400" dirty="0"/>
              <a:t>est dommageable de rester dans une résidence de CHRS plutôt que de se maintenir dans </a:t>
            </a:r>
            <a:r>
              <a:rPr lang="fr-FR" sz="1400" dirty="0" smtClean="0"/>
              <a:t>un logement banalisé.</a:t>
            </a:r>
          </a:p>
          <a:p>
            <a:pPr algn="just"/>
            <a:r>
              <a:rPr lang="fr-FR" sz="1400" b="1" dirty="0" smtClean="0"/>
              <a:t>Des réponses qui sont pressenties :</a:t>
            </a:r>
          </a:p>
          <a:p>
            <a:pPr marL="742950" lvl="1" indent="-285750" algn="just">
              <a:buFont typeface="Wingdings"/>
              <a:buChar char="Ø"/>
            </a:pPr>
            <a:r>
              <a:rPr lang="fr-FR" sz="1400" b="1" dirty="0" smtClean="0"/>
              <a:t>Permettre l’accès au parc social  dans un logement adapté permettant la</a:t>
            </a:r>
            <a:r>
              <a:rPr lang="fr-FR" sz="1400" dirty="0" smtClean="0"/>
              <a:t> « reconstruction de la cellule familiale » dans les meilleures conditions. Ceci nécessite de pouvoir proposer dans l’urgence, un logement qui puisse être adapté en terme de typologie, de coût et le tout accompagné notamment au niveau administratif, social…</a:t>
            </a:r>
          </a:p>
          <a:p>
            <a:pPr marL="742950" lvl="1" indent="-285750" algn="just">
              <a:buFont typeface="Wingdings"/>
              <a:buChar char="Ø"/>
            </a:pPr>
            <a:r>
              <a:rPr lang="fr-FR" sz="1400" b="1" dirty="0"/>
              <a:t>La nécessité d’un suivi spécifique </a:t>
            </a:r>
            <a:r>
              <a:rPr lang="fr-FR" sz="1400" b="1" dirty="0" smtClean="0"/>
              <a:t>de durée variable, à </a:t>
            </a:r>
            <a:r>
              <a:rPr lang="fr-FR" sz="1400" b="1" dirty="0"/>
              <a:t>destination des </a:t>
            </a:r>
            <a:r>
              <a:rPr lang="fr-FR" sz="1400" b="1" dirty="0" smtClean="0"/>
              <a:t>victimes. </a:t>
            </a:r>
            <a:r>
              <a:rPr lang="fr-FR" sz="1400" dirty="0" smtClean="0"/>
              <a:t>Il est impératif de </a:t>
            </a:r>
            <a:r>
              <a:rPr lang="fr-FR" sz="1400" dirty="0"/>
              <a:t>prévenir le risque d’isolement et d’enfermement sur soi, en offrant la possibilité à ces personnes victimes de rester sur leur territoire, et de ne pas couper les liens et réseaux </a:t>
            </a:r>
            <a:r>
              <a:rPr lang="fr-FR" sz="1400" dirty="0" smtClean="0"/>
              <a:t>existant. Cela passe par la proposition d’un logement à proximité de l’association qui assure l’accompagnement, à domicile.</a:t>
            </a:r>
          </a:p>
          <a:p>
            <a:pPr marL="742950" lvl="1" indent="-285750" algn="just">
              <a:buFont typeface="Wingdings"/>
              <a:buChar char="Ø"/>
            </a:pPr>
            <a:r>
              <a:rPr lang="fr-FR" sz="1400" b="1" dirty="0" smtClean="0"/>
              <a:t>Le logement accompagné comme tremplin à une « réinsertion dans la société » </a:t>
            </a:r>
            <a:r>
              <a:rPr lang="fr-FR" sz="1400" dirty="0" smtClean="0"/>
              <a:t>Comme indiqué ci-dessus, le domicile est parfois le premier lieu de reconstruction de la victime qui souvent se sent dévalorisée, en manque de dynamique de projet personnel ou encore méconnait l’ensemble de ses droits et recours possibles. Ainsi, alors que le passage via un CHRS pourrait être ressenti comme une « dévalorisation » de soi et en en tout état de cause totalement inapproprié, le logement accompagné, semble pouvoir répondre à la fois aux besoins, mais aussi aux aspirations de ce public particulier.</a:t>
            </a:r>
          </a:p>
          <a:p>
            <a:pPr lvl="1" algn="just"/>
            <a:endParaRPr lang="fr-FR" sz="1400" dirty="0"/>
          </a:p>
          <a:p>
            <a:pPr marL="285750" indent="-285750" algn="just">
              <a:buFont typeface="Wingdings"/>
              <a:buChar char="Ø"/>
            </a:pPr>
            <a:r>
              <a:rPr lang="fr-FR" sz="1400" dirty="0" smtClean="0"/>
              <a:t>Un accompagnement d’une durée de 6 mois semble suffisant. Au besoin, des mesures de GLA pourraient venir prendre le relais pour les situations les plus complexes.</a:t>
            </a:r>
          </a:p>
        </p:txBody>
      </p:sp>
    </p:spTree>
    <p:extLst>
      <p:ext uri="{BB962C8B-B14F-4D97-AF65-F5344CB8AC3E}">
        <p14:creationId xmlns:p14="http://schemas.microsoft.com/office/powerpoint/2010/main" val="325425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p:cNvSpPr txBox="1">
            <a:spLocks/>
          </p:cNvSpPr>
          <p:nvPr/>
        </p:nvSpPr>
        <p:spPr>
          <a:xfrm>
            <a:off x="0" y="32792"/>
            <a:ext cx="3779912" cy="580062"/>
          </a:xfrm>
          <a:prstGeom prst="rect">
            <a:avLst/>
          </a:prstGeom>
        </p:spPr>
        <p:txBody>
          <a:bodyPr/>
          <a:lstStyle>
            <a:lvl1pPr marL="0" indent="0" algn="ctr" defTabSz="914400" rtl="0" eaLnBrk="1" latinLnBrk="0" hangingPunct="1">
              <a:spcBef>
                <a:spcPct val="20000"/>
              </a:spcBef>
              <a:buFont typeface="Arial" pitchFamily="34" charset="0"/>
              <a:buNone/>
              <a:defRPr lang="fr-FR" sz="3600" b="1"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dirty="0" smtClean="0"/>
              <a:t>Sous-Projet N°5 : le public des personnes victimes de violences conjugales</a:t>
            </a:r>
          </a:p>
          <a:p>
            <a:endParaRPr lang="fr-FR" sz="1800" dirty="0"/>
          </a:p>
        </p:txBody>
      </p:sp>
      <p:sp>
        <p:nvSpPr>
          <p:cNvPr id="7" name="ZoneTexte 6"/>
          <p:cNvSpPr txBox="1"/>
          <p:nvPr/>
        </p:nvSpPr>
        <p:spPr>
          <a:xfrm>
            <a:off x="5724128" y="260648"/>
            <a:ext cx="3240360" cy="923330"/>
          </a:xfrm>
          <a:prstGeom prst="rect">
            <a:avLst/>
          </a:prstGeom>
          <a:noFill/>
        </p:spPr>
        <p:txBody>
          <a:bodyPr wrap="square" rtlCol="0">
            <a:spAutoFit/>
          </a:bodyPr>
          <a:lstStyle/>
          <a:p>
            <a:pPr algn="ctr"/>
            <a:r>
              <a:rPr lang="fr-FR" b="1" dirty="0" smtClean="0"/>
              <a:t>Volet 3 : offre de logements mobilisées et organisation des parcours</a:t>
            </a:r>
            <a:endParaRPr lang="fr-FR" b="1" dirty="0"/>
          </a:p>
        </p:txBody>
      </p:sp>
      <p:sp>
        <p:nvSpPr>
          <p:cNvPr id="2" name="Espace réservé du numéro de diapositive 1"/>
          <p:cNvSpPr>
            <a:spLocks noGrp="1"/>
          </p:cNvSpPr>
          <p:nvPr>
            <p:ph type="sldNum" sz="quarter" idx="12"/>
          </p:nvPr>
        </p:nvSpPr>
        <p:spPr/>
        <p:txBody>
          <a:bodyPr/>
          <a:lstStyle/>
          <a:p>
            <a:fld id="{BF04BB22-2AB2-42CB-A0B2-689284E73A15}" type="slidenum">
              <a:rPr lang="fr-FR" smtClean="0"/>
              <a:t>28</a:t>
            </a:fld>
            <a:endParaRPr lang="fr-FR"/>
          </a:p>
        </p:txBody>
      </p:sp>
      <p:sp>
        <p:nvSpPr>
          <p:cNvPr id="8" name="Espace réservé du texte 2"/>
          <p:cNvSpPr>
            <a:spLocks noGrp="1"/>
          </p:cNvSpPr>
          <p:nvPr>
            <p:ph type="body" sz="quarter" idx="15"/>
          </p:nvPr>
        </p:nvSpPr>
        <p:spPr>
          <a:xfrm>
            <a:off x="0" y="5085184"/>
            <a:ext cx="9144000" cy="792088"/>
          </a:xfrm>
        </p:spPr>
        <p:txBody>
          <a:bodyPr/>
          <a:lstStyle/>
          <a:p>
            <a:pPr marL="0" indent="0">
              <a:buNone/>
            </a:pPr>
            <a:r>
              <a:rPr lang="fr-FR" dirty="0" smtClean="0"/>
              <a:t>Il peut s’agir de logements existants avec reconversion des financements PLUS et PLS en PLAI</a:t>
            </a:r>
          </a:p>
          <a:p>
            <a:pPr marL="0" indent="0">
              <a:buNone/>
            </a:pPr>
            <a:r>
              <a:rPr lang="fr-FR" dirty="0" smtClean="0"/>
              <a:t>Il peut s’agir de logements neufs à construire</a:t>
            </a:r>
          </a:p>
          <a:p>
            <a:pPr marL="0" indent="0">
              <a:buNone/>
            </a:pPr>
            <a:r>
              <a:rPr lang="fr-FR" dirty="0" smtClean="0"/>
              <a:t>Il peut s’agit de tester un Domicile </a:t>
            </a:r>
            <a:r>
              <a:rPr lang="fr-FR" dirty="0"/>
              <a:t>Groupé Accompagné </a:t>
            </a:r>
            <a:r>
              <a:rPr lang="fr-FR" dirty="0" smtClean="0"/>
              <a:t>si l’opportunité d’une offre de logement se croise avec des besoins correspondant.</a:t>
            </a:r>
            <a:endParaRPr lang="fr-FR" dirty="0"/>
          </a:p>
          <a:p>
            <a:pPr marL="0" indent="0">
              <a:buNone/>
            </a:pPr>
            <a:endParaRPr lang="fr-FR" dirty="0"/>
          </a:p>
          <a:p>
            <a:pPr marL="0" indent="0">
              <a:buNone/>
            </a:pPr>
            <a:endParaRPr lang="fr-FR" dirty="0" smtClean="0"/>
          </a:p>
        </p:txBody>
      </p:sp>
      <p:graphicFrame>
        <p:nvGraphicFramePr>
          <p:cNvPr id="9" name="Tableau 8"/>
          <p:cNvGraphicFramePr>
            <a:graphicFrameLocks noGrp="1"/>
          </p:cNvGraphicFramePr>
          <p:nvPr>
            <p:extLst>
              <p:ext uri="{D42A27DB-BD31-4B8C-83A1-F6EECF244321}">
                <p14:modId xmlns:p14="http://schemas.microsoft.com/office/powerpoint/2010/main" val="18271039"/>
              </p:ext>
            </p:extLst>
          </p:nvPr>
        </p:nvGraphicFramePr>
        <p:xfrm>
          <a:off x="-1" y="1772816"/>
          <a:ext cx="9144001" cy="3185160"/>
        </p:xfrm>
        <a:graphic>
          <a:graphicData uri="http://schemas.openxmlformats.org/drawingml/2006/table">
            <a:tbl>
              <a:tblPr firstRow="1" bandRow="1">
                <a:tableStyleId>{5C22544A-7EE6-4342-B048-85BDC9FD1C3A}</a:tableStyleId>
              </a:tblPr>
              <a:tblGrid>
                <a:gridCol w="2592287"/>
                <a:gridCol w="2106234"/>
                <a:gridCol w="2159478"/>
                <a:gridCol w="2286002"/>
              </a:tblGrid>
              <a:tr h="139452">
                <a:tc>
                  <a:txBody>
                    <a:bodyPr/>
                    <a:lstStyle/>
                    <a:p>
                      <a:r>
                        <a:rPr lang="fr-FR" sz="1050" dirty="0" smtClean="0"/>
                        <a:t>Territoire</a:t>
                      </a:r>
                      <a:r>
                        <a:rPr lang="fr-FR" sz="1050" baseline="0" dirty="0" smtClean="0"/>
                        <a:t>  de mobilisation de la mesure</a:t>
                      </a:r>
                      <a:endParaRPr lang="fr-FR" sz="1050" dirty="0"/>
                    </a:p>
                  </a:txBody>
                  <a:tcPr/>
                </a:tc>
                <a:tc>
                  <a:txBody>
                    <a:bodyPr/>
                    <a:lstStyle/>
                    <a:p>
                      <a:pPr algn="ctr"/>
                      <a:r>
                        <a:rPr lang="fr-FR" sz="1050" dirty="0" smtClean="0"/>
                        <a:t>Logements</a:t>
                      </a:r>
                      <a:r>
                        <a:rPr lang="fr-FR" sz="1050" baseline="0" dirty="0" smtClean="0"/>
                        <a:t> accompagnés</a:t>
                      </a:r>
                      <a:endParaRPr lang="fr-FR" sz="1050" dirty="0"/>
                    </a:p>
                  </a:txBody>
                  <a:tcPr/>
                </a:tc>
                <a:tc>
                  <a:txBody>
                    <a:bodyPr/>
                    <a:lstStyle/>
                    <a:p>
                      <a:pPr algn="ctr"/>
                      <a:r>
                        <a:rPr lang="fr-FR" sz="1050" dirty="0" smtClean="0"/>
                        <a:t>Emploi des </a:t>
                      </a:r>
                      <a:r>
                        <a:rPr lang="fr-FR" sz="1050" dirty="0" err="1" smtClean="0"/>
                        <a:t>logts</a:t>
                      </a:r>
                      <a:r>
                        <a:rPr lang="fr-FR" sz="1050" dirty="0" smtClean="0"/>
                        <a:t> accompagnés</a:t>
                      </a:r>
                      <a:endParaRPr lang="fr-FR" sz="1050" dirty="0"/>
                    </a:p>
                  </a:txBody>
                  <a:tcPr/>
                </a:tc>
                <a:tc>
                  <a:txBody>
                    <a:bodyPr/>
                    <a:lstStyle/>
                    <a:p>
                      <a:pPr algn="ctr"/>
                      <a:r>
                        <a:rPr lang="fr-FR" sz="1050" dirty="0" smtClean="0"/>
                        <a:t>Partenaires en charge de</a:t>
                      </a:r>
                      <a:r>
                        <a:rPr lang="fr-FR" sz="1050" baseline="0" dirty="0" smtClean="0"/>
                        <a:t> l’accompagnent</a:t>
                      </a:r>
                      <a:endParaRPr lang="fr-FR" sz="1050" dirty="0"/>
                    </a:p>
                  </a:txBody>
                  <a:tcPr/>
                </a:tc>
              </a:tr>
              <a:tr h="324604">
                <a:tc>
                  <a:txBody>
                    <a:bodyPr/>
                    <a:lstStyle/>
                    <a:p>
                      <a:r>
                        <a:rPr lang="fr-FR" sz="1200" dirty="0" smtClean="0"/>
                        <a:t>Lot de 10 mesures type</a:t>
                      </a:r>
                      <a:endParaRPr lang="fr-FR"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latin typeface="+mn-lt"/>
                          <a:ea typeface="+mn-ea"/>
                          <a:cs typeface="+mn-cs"/>
                        </a:rPr>
                        <a:t>2 T1, 4 T2, 2T3, 2 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latin typeface="+mn-lt"/>
                          <a:ea typeface="+mn-ea"/>
                          <a:cs typeface="+mn-cs"/>
                        </a:rPr>
                        <a:t>60 mesures</a:t>
                      </a:r>
                      <a:r>
                        <a:rPr lang="fr-FR" sz="1200" kern="1200" baseline="0" dirty="0" smtClean="0">
                          <a:solidFill>
                            <a:schemeClr val="dk1"/>
                          </a:solidFill>
                          <a:latin typeface="+mn-lt"/>
                          <a:ea typeface="+mn-ea"/>
                          <a:cs typeface="+mn-cs"/>
                        </a:rPr>
                        <a:t> pour un temps plein</a:t>
                      </a:r>
                      <a:endParaRPr lang="fr-FR" sz="1200" kern="1200" dirty="0" smtClean="0">
                        <a:solidFill>
                          <a:schemeClr val="dk1"/>
                        </a:solidFill>
                        <a:latin typeface="+mn-lt"/>
                        <a:ea typeface="+mn-ea"/>
                        <a:cs typeface="+mn-cs"/>
                      </a:endParaRPr>
                    </a:p>
                  </a:txBody>
                  <a:tcPr/>
                </a:tc>
                <a:tc>
                  <a:txBody>
                    <a:bodyPr/>
                    <a:lstStyle/>
                    <a:p>
                      <a:endParaRPr lang="fr-FR" sz="1100" dirty="0"/>
                    </a:p>
                  </a:txBody>
                  <a:tcPr/>
                </a:tc>
              </a:tr>
              <a:tr h="164584">
                <a:tc>
                  <a:txBody>
                    <a:bodyPr/>
                    <a:lstStyle/>
                    <a:p>
                      <a:r>
                        <a:rPr lang="fr-FR" sz="1200" dirty="0" smtClean="0"/>
                        <a:t>Rennes</a:t>
                      </a:r>
                      <a:r>
                        <a:rPr lang="fr-FR" sz="1200" baseline="0" dirty="0" smtClean="0"/>
                        <a:t> Métropole</a:t>
                      </a:r>
                      <a:endParaRPr lang="fr-FR" sz="1200" dirty="0"/>
                    </a:p>
                  </a:txBody>
                  <a:tcPr/>
                </a:tc>
                <a:tc>
                  <a:txBody>
                    <a:bodyPr/>
                    <a:lstStyle/>
                    <a:p>
                      <a:pPr algn="ctr"/>
                      <a:r>
                        <a:rPr lang="fr-FR" sz="1100" dirty="0" smtClean="0"/>
                        <a:t>15</a:t>
                      </a:r>
                      <a:endParaRPr lang="fr-FR" sz="1100" dirty="0"/>
                    </a:p>
                  </a:txBody>
                  <a:tcPr/>
                </a:tc>
                <a:tc>
                  <a:txBody>
                    <a:bodyPr/>
                    <a:lstStyle/>
                    <a:p>
                      <a:pPr algn="ctr"/>
                      <a:r>
                        <a:rPr lang="fr-FR" sz="1100" dirty="0" smtClean="0"/>
                        <a:t>0,25 ETP</a:t>
                      </a:r>
                      <a:endParaRPr lang="fr-FR" sz="1100" dirty="0"/>
                    </a:p>
                  </a:txBody>
                  <a:tcPr/>
                </a:tc>
                <a:tc>
                  <a:txBody>
                    <a:bodyPr/>
                    <a:lstStyle/>
                    <a:p>
                      <a:pPr algn="ctr"/>
                      <a:r>
                        <a:rPr lang="fr-FR" sz="1100" dirty="0" smtClean="0"/>
                        <a:t>ASFAD</a:t>
                      </a:r>
                      <a:endParaRPr lang="fr-FR" sz="1100" dirty="0"/>
                    </a:p>
                  </a:txBody>
                  <a:tcPr/>
                </a:tc>
              </a:tr>
              <a:tr h="164584">
                <a:tc>
                  <a:txBody>
                    <a:bodyPr/>
                    <a:lstStyle/>
                    <a:p>
                      <a:r>
                        <a:rPr lang="fr-FR" sz="1200" dirty="0" smtClean="0"/>
                        <a:t>Pays de Vitré</a:t>
                      </a:r>
                      <a:r>
                        <a:rPr lang="fr-FR" sz="1200" baseline="0" dirty="0" smtClean="0"/>
                        <a:t> , de Liffré  et pays de Chateaugiron</a:t>
                      </a:r>
                      <a:endParaRPr lang="fr-FR" sz="1200" dirty="0"/>
                    </a:p>
                  </a:txBody>
                  <a:tcPr/>
                </a:tc>
                <a:tc>
                  <a:txBody>
                    <a:bodyPr/>
                    <a:lstStyle/>
                    <a:p>
                      <a:pPr algn="ctr"/>
                      <a:r>
                        <a:rPr lang="fr-FR" sz="1100" dirty="0" smtClean="0"/>
                        <a:t>8</a:t>
                      </a: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0,13 ETP</a:t>
                      </a:r>
                    </a:p>
                    <a:p>
                      <a:pPr algn="ctr"/>
                      <a:endParaRPr lang="fr-FR" sz="1100" dirty="0"/>
                    </a:p>
                  </a:txBody>
                  <a:tcPr/>
                </a:tc>
                <a:tc>
                  <a:txBody>
                    <a:bodyPr/>
                    <a:lstStyle/>
                    <a:p>
                      <a:pPr algn="ctr"/>
                      <a:r>
                        <a:rPr lang="fr-FR" sz="1100" dirty="0" smtClean="0"/>
                        <a:t>AIS</a:t>
                      </a:r>
                      <a:r>
                        <a:rPr lang="fr-FR" sz="1100" baseline="0" dirty="0" smtClean="0"/>
                        <a:t> 35</a:t>
                      </a:r>
                      <a:endParaRPr lang="fr-FR" sz="1100" dirty="0"/>
                    </a:p>
                  </a:txBody>
                  <a:tcPr/>
                </a:tc>
              </a:tr>
              <a:tr h="0">
                <a:tc>
                  <a:txBody>
                    <a:bodyPr/>
                    <a:lstStyle/>
                    <a:p>
                      <a:r>
                        <a:rPr lang="fr-FR" sz="1200" dirty="0" smtClean="0"/>
                        <a:t>Pays de Brocéliande et Pays de Vallons de Vilaine</a:t>
                      </a:r>
                      <a:endParaRPr lang="fr-FR" sz="1200" dirty="0"/>
                    </a:p>
                  </a:txBody>
                  <a:tcPr/>
                </a:tc>
                <a:tc>
                  <a:txBody>
                    <a:bodyPr/>
                    <a:lstStyle/>
                    <a:p>
                      <a:pPr algn="ctr"/>
                      <a:r>
                        <a:rPr lang="fr-FR" sz="1100" dirty="0" smtClean="0"/>
                        <a:t>8</a:t>
                      </a:r>
                      <a:endParaRPr lang="fr-FR" sz="1100" dirty="0"/>
                    </a:p>
                  </a:txBody>
                  <a:tcPr/>
                </a:tc>
                <a:tc>
                  <a:txBody>
                    <a:bodyPr/>
                    <a:lstStyle/>
                    <a:p>
                      <a:pPr algn="ctr"/>
                      <a:r>
                        <a:rPr lang="fr-FR" sz="1100" dirty="0" smtClean="0"/>
                        <a:t>0,13 ETP</a:t>
                      </a: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AIS 35</a:t>
                      </a:r>
                      <a:endParaRPr lang="fr-FR" sz="1100" dirty="0"/>
                    </a:p>
                  </a:txBody>
                  <a:tcPr/>
                </a:tc>
              </a:tr>
              <a:tr h="0">
                <a:tc>
                  <a:txBody>
                    <a:bodyPr/>
                    <a:lstStyle/>
                    <a:p>
                      <a:r>
                        <a:rPr lang="fr-FR" sz="1200" dirty="0" smtClean="0"/>
                        <a:t>Pays de Redon et Vilaine</a:t>
                      </a:r>
                      <a:endParaRPr lang="fr-FR" sz="1200" dirty="0"/>
                    </a:p>
                  </a:txBody>
                  <a:tcPr/>
                </a:tc>
                <a:tc>
                  <a:txBody>
                    <a:bodyPr/>
                    <a:lstStyle/>
                    <a:p>
                      <a:pPr algn="ctr"/>
                      <a:r>
                        <a:rPr lang="fr-FR" sz="1100" dirty="0" smtClean="0"/>
                        <a:t>8</a:t>
                      </a:r>
                      <a:endParaRPr lang="fr-FR" sz="1100" dirty="0"/>
                    </a:p>
                  </a:txBody>
                  <a:tcPr/>
                </a:tc>
                <a:tc>
                  <a:txBody>
                    <a:bodyPr/>
                    <a:lstStyle/>
                    <a:p>
                      <a:pPr algn="ctr"/>
                      <a:r>
                        <a:rPr lang="fr-FR" sz="1100" dirty="0" smtClean="0"/>
                        <a:t>0,13 ETP</a:t>
                      </a: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AIS 35</a:t>
                      </a:r>
                      <a:endParaRPr lang="fr-FR" sz="1100" dirty="0"/>
                    </a:p>
                  </a:txBody>
                  <a:tcPr/>
                </a:tc>
              </a:tr>
              <a:tr h="226804">
                <a:tc>
                  <a:txBody>
                    <a:bodyPr/>
                    <a:lstStyle/>
                    <a:p>
                      <a:r>
                        <a:rPr lang="fr-FR" sz="1200" dirty="0" smtClean="0"/>
                        <a:t>Pays de Fougères et Pays</a:t>
                      </a:r>
                      <a:r>
                        <a:rPr lang="fr-FR" sz="1200" baseline="0" dirty="0" smtClean="0"/>
                        <a:t> d’Aubigné</a:t>
                      </a:r>
                      <a:endParaRPr lang="fr-FR" sz="1200" dirty="0"/>
                    </a:p>
                  </a:txBody>
                  <a:tcPr/>
                </a:tc>
                <a:tc>
                  <a:txBody>
                    <a:bodyPr/>
                    <a:lstStyle/>
                    <a:p>
                      <a:pPr algn="ctr"/>
                      <a:r>
                        <a:rPr lang="fr-FR" sz="1100" dirty="0" smtClean="0"/>
                        <a:t>8</a:t>
                      </a:r>
                      <a:endParaRPr lang="fr-FR" sz="1100" dirty="0"/>
                    </a:p>
                  </a:txBody>
                  <a:tcPr/>
                </a:tc>
                <a:tc>
                  <a:txBody>
                    <a:bodyPr/>
                    <a:lstStyle/>
                    <a:p>
                      <a:pPr algn="ctr"/>
                      <a:r>
                        <a:rPr lang="fr-FR" sz="1100" dirty="0" smtClean="0"/>
                        <a:t>0,13 ETP</a:t>
                      </a: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APE2A</a:t>
                      </a:r>
                      <a:endParaRPr lang="fr-FR" sz="1100" dirty="0"/>
                    </a:p>
                  </a:txBody>
                  <a:tcPr/>
                </a:tc>
              </a:tr>
              <a:tr h="170656">
                <a:tc>
                  <a:txBody>
                    <a:bodyPr/>
                    <a:lstStyle/>
                    <a:p>
                      <a:r>
                        <a:rPr lang="fr-FR" sz="1200" dirty="0" smtClean="0"/>
                        <a:t>Pays de Saint Malo et CC du Val d’Ille</a:t>
                      </a:r>
                      <a:endParaRPr lang="fr-FR" sz="1200" dirty="0"/>
                    </a:p>
                  </a:txBody>
                  <a:tcPr/>
                </a:tc>
                <a:tc>
                  <a:txBody>
                    <a:bodyPr/>
                    <a:lstStyle/>
                    <a:p>
                      <a:pPr algn="ctr"/>
                      <a:r>
                        <a:rPr lang="fr-FR" sz="1100" dirty="0" smtClean="0"/>
                        <a:t>13</a:t>
                      </a:r>
                    </a:p>
                  </a:txBody>
                  <a:tcPr/>
                </a:tc>
                <a:tc>
                  <a:txBody>
                    <a:bodyPr/>
                    <a:lstStyle/>
                    <a:p>
                      <a:pPr algn="ctr"/>
                      <a:r>
                        <a:rPr lang="fr-FR" sz="1100" dirty="0" smtClean="0"/>
                        <a:t>0,22 ETP</a:t>
                      </a: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Le </a:t>
                      </a:r>
                      <a:r>
                        <a:rPr lang="fr-FR" sz="1100" dirty="0" err="1" smtClean="0"/>
                        <a:t>Goeland</a:t>
                      </a:r>
                      <a:endParaRPr lang="fr-FR" sz="1100" dirty="0" smtClean="0"/>
                    </a:p>
                  </a:txBody>
                  <a:tcPr/>
                </a:tc>
              </a:tr>
              <a:tr h="170780">
                <a:tc>
                  <a:txBody>
                    <a:bodyPr/>
                    <a:lstStyle/>
                    <a:p>
                      <a:r>
                        <a:rPr lang="fr-FR" sz="1200" b="1" dirty="0" smtClean="0"/>
                        <a:t>TOTAL</a:t>
                      </a:r>
                      <a:endParaRPr lang="fr-FR" sz="1200" b="1" dirty="0"/>
                    </a:p>
                  </a:txBody>
                  <a:tcPr/>
                </a:tc>
                <a:tc>
                  <a:txBody>
                    <a:bodyPr/>
                    <a:lstStyle/>
                    <a:p>
                      <a:pPr algn="ctr"/>
                      <a:r>
                        <a:rPr lang="fr-FR" sz="1400" b="1" dirty="0" smtClean="0"/>
                        <a:t>60</a:t>
                      </a:r>
                      <a:endParaRPr lang="fr-FR" sz="1400" b="1" dirty="0"/>
                    </a:p>
                  </a:txBody>
                  <a:tcPr/>
                </a:tc>
                <a:tc>
                  <a:txBody>
                    <a:bodyPr/>
                    <a:lstStyle/>
                    <a:p>
                      <a:pPr algn="ctr"/>
                      <a:r>
                        <a:rPr lang="fr-FR" sz="1400" b="1" baseline="0" dirty="0" smtClean="0"/>
                        <a:t>1 </a:t>
                      </a:r>
                      <a:r>
                        <a:rPr lang="fr-FR" sz="1400" b="1" dirty="0" smtClean="0"/>
                        <a:t>ETP</a:t>
                      </a:r>
                      <a:endParaRPr lang="fr-FR" sz="1400" b="1" dirty="0"/>
                    </a:p>
                  </a:txBody>
                  <a:tcPr/>
                </a:tc>
                <a:tc>
                  <a:txBody>
                    <a:bodyPr/>
                    <a:lstStyle/>
                    <a:p>
                      <a:endParaRPr lang="fr-FR" sz="1400" dirty="0"/>
                    </a:p>
                  </a:txBody>
                  <a:tcPr/>
                </a:tc>
              </a:tr>
            </a:tbl>
          </a:graphicData>
        </a:graphic>
      </p:graphicFrame>
    </p:spTree>
    <p:extLst>
      <p:ext uri="{BB962C8B-B14F-4D97-AF65-F5344CB8AC3E}">
        <p14:creationId xmlns:p14="http://schemas.microsoft.com/office/powerpoint/2010/main" val="2728900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724128" y="476672"/>
            <a:ext cx="3240360" cy="369332"/>
          </a:xfrm>
          <a:prstGeom prst="rect">
            <a:avLst/>
          </a:prstGeom>
          <a:noFill/>
        </p:spPr>
        <p:txBody>
          <a:bodyPr wrap="square" rtlCol="0">
            <a:spAutoFit/>
          </a:bodyPr>
          <a:lstStyle/>
          <a:p>
            <a:pPr algn="ctr"/>
            <a:r>
              <a:rPr lang="fr-FR" b="1" dirty="0"/>
              <a:t>Volet 4</a:t>
            </a:r>
            <a:r>
              <a:rPr lang="fr-FR" b="1" dirty="0" smtClean="0"/>
              <a:t> </a:t>
            </a:r>
            <a:r>
              <a:rPr lang="fr-FR" b="1" dirty="0"/>
              <a:t>: </a:t>
            </a:r>
            <a:r>
              <a:rPr lang="fr-FR" b="1" dirty="0" smtClean="0"/>
              <a:t>Partenariats financiers</a:t>
            </a:r>
            <a:endParaRPr lang="fr-FR" b="1" dirty="0"/>
          </a:p>
        </p:txBody>
      </p:sp>
      <p:sp>
        <p:nvSpPr>
          <p:cNvPr id="7" name="Espace réservé du texte 1"/>
          <p:cNvSpPr>
            <a:spLocks noGrp="1"/>
          </p:cNvSpPr>
          <p:nvPr>
            <p:ph type="body" sz="quarter" idx="14"/>
          </p:nvPr>
        </p:nvSpPr>
        <p:spPr>
          <a:xfrm>
            <a:off x="0" y="32792"/>
            <a:ext cx="3779912" cy="580062"/>
          </a:xfrm>
        </p:spPr>
        <p:txBody>
          <a:bodyPr/>
          <a:lstStyle/>
          <a:p>
            <a:r>
              <a:rPr lang="fr-FR" sz="2400" dirty="0"/>
              <a:t>Sous-Projet </a:t>
            </a:r>
            <a:r>
              <a:rPr lang="fr-FR" sz="2400" dirty="0" smtClean="0"/>
              <a:t>N°5 </a:t>
            </a:r>
            <a:r>
              <a:rPr lang="fr-FR" sz="2400" dirty="0"/>
              <a:t>: le public des personnes victimes de violences conjugales</a:t>
            </a:r>
          </a:p>
          <a:p>
            <a:endParaRPr lang="fr-FR" sz="1800" dirty="0"/>
          </a:p>
        </p:txBody>
      </p:sp>
      <p:sp>
        <p:nvSpPr>
          <p:cNvPr id="2" name="Espace réservé du numéro de diapositive 1"/>
          <p:cNvSpPr>
            <a:spLocks noGrp="1"/>
          </p:cNvSpPr>
          <p:nvPr>
            <p:ph type="sldNum" sz="quarter" idx="12"/>
          </p:nvPr>
        </p:nvSpPr>
        <p:spPr/>
        <p:txBody>
          <a:bodyPr/>
          <a:lstStyle/>
          <a:p>
            <a:fld id="{BF04BB22-2AB2-42CB-A0B2-689284E73A15}" type="slidenum">
              <a:rPr lang="fr-FR" smtClean="0"/>
              <a:t>29</a:t>
            </a:fld>
            <a:endParaRPr lang="fr-FR"/>
          </a:p>
        </p:txBody>
      </p:sp>
      <p:graphicFrame>
        <p:nvGraphicFramePr>
          <p:cNvPr id="11" name="Tableau 10"/>
          <p:cNvGraphicFramePr>
            <a:graphicFrameLocks noGrp="1"/>
          </p:cNvGraphicFramePr>
          <p:nvPr>
            <p:extLst>
              <p:ext uri="{D42A27DB-BD31-4B8C-83A1-F6EECF244321}">
                <p14:modId xmlns:p14="http://schemas.microsoft.com/office/powerpoint/2010/main" val="1458450486"/>
              </p:ext>
            </p:extLst>
          </p:nvPr>
        </p:nvGraphicFramePr>
        <p:xfrm>
          <a:off x="1" y="1700808"/>
          <a:ext cx="9144000" cy="1981200"/>
        </p:xfrm>
        <a:graphic>
          <a:graphicData uri="http://schemas.openxmlformats.org/drawingml/2006/table">
            <a:tbl>
              <a:tblPr firstRow="1" bandRow="1">
                <a:tableStyleId>{5C22544A-7EE6-4342-B048-85BDC9FD1C3A}</a:tableStyleId>
              </a:tblPr>
              <a:tblGrid>
                <a:gridCol w="1549830"/>
                <a:gridCol w="1365985"/>
                <a:gridCol w="1036253"/>
                <a:gridCol w="1051979"/>
                <a:gridCol w="864096"/>
                <a:gridCol w="1028605"/>
                <a:gridCol w="1084881"/>
                <a:gridCol w="1162371"/>
              </a:tblGrid>
              <a:tr h="749100">
                <a:tc>
                  <a:txBody>
                    <a:bodyPr/>
                    <a:lstStyle/>
                    <a:p>
                      <a:endParaRPr lang="fr-FR" sz="1200" dirty="0"/>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Cout accompagnement par le GIE</a:t>
                      </a:r>
                      <a:endParaRPr lang="fr-FR" sz="1200" b="1" kern="1200" dirty="0">
                        <a:solidFill>
                          <a:schemeClr val="lt1"/>
                        </a:solidFill>
                        <a:latin typeface="+mn-lt"/>
                        <a:ea typeface="+mn-ea"/>
                        <a:cs typeface="+mn-cs"/>
                      </a:endParaRPr>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Cout accompagnement par l’association partenaire</a:t>
                      </a:r>
                      <a:endParaRPr lang="fr-FR" sz="1200" b="1" kern="1200" dirty="0">
                        <a:solidFill>
                          <a:schemeClr val="lt1"/>
                        </a:solidFill>
                        <a:latin typeface="+mn-lt"/>
                        <a:ea typeface="+mn-ea"/>
                        <a:cs typeface="+mn-cs"/>
                      </a:endParaRPr>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Cout des </a:t>
                      </a:r>
                      <a:r>
                        <a:rPr lang="fr-FR" sz="1100" b="1" kern="1200" dirty="0" smtClean="0">
                          <a:solidFill>
                            <a:schemeClr val="lt1"/>
                          </a:solidFill>
                          <a:latin typeface="+mn-lt"/>
                          <a:ea typeface="+mn-ea"/>
                          <a:cs typeface="+mn-cs"/>
                        </a:rPr>
                        <a:t>Déplacements</a:t>
                      </a:r>
                      <a:endParaRPr lang="fr-FR" sz="1100" b="1" kern="1200" dirty="0">
                        <a:solidFill>
                          <a:schemeClr val="lt1"/>
                        </a:solidFill>
                        <a:latin typeface="+mn-lt"/>
                        <a:ea typeface="+mn-ea"/>
                        <a:cs typeface="+mn-cs"/>
                      </a:endParaRPr>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Provision pour risque s</a:t>
                      </a:r>
                      <a:r>
                        <a:rPr lang="fr-FR" sz="1200" b="1" kern="1200" baseline="0" dirty="0" smtClean="0">
                          <a:solidFill>
                            <a:schemeClr val="lt1"/>
                          </a:solidFill>
                          <a:latin typeface="+mn-lt"/>
                          <a:ea typeface="+mn-ea"/>
                          <a:cs typeface="+mn-cs"/>
                        </a:rPr>
                        <a:t> locatifs</a:t>
                      </a:r>
                      <a:endParaRPr lang="fr-FR" sz="1200" b="1" kern="1200" dirty="0">
                        <a:solidFill>
                          <a:schemeClr val="lt1"/>
                        </a:solidFill>
                        <a:latin typeface="+mn-lt"/>
                        <a:ea typeface="+mn-ea"/>
                        <a:cs typeface="+mn-cs"/>
                      </a:endParaRPr>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Total des charges</a:t>
                      </a:r>
                      <a:endParaRPr lang="fr-FR" sz="1200" b="1" kern="1200" dirty="0">
                        <a:solidFill>
                          <a:schemeClr val="lt1"/>
                        </a:solidFill>
                        <a:latin typeface="+mn-lt"/>
                        <a:ea typeface="+mn-ea"/>
                        <a:cs typeface="+mn-cs"/>
                      </a:endParaRPr>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Ressources</a:t>
                      </a:r>
                    </a:p>
                    <a:p>
                      <a:pPr marL="0" algn="ctr" defTabSz="914400" rtl="0" eaLnBrk="1" latinLnBrk="0" hangingPunct="1"/>
                      <a:r>
                        <a:rPr lang="fr-FR" sz="1200" b="1" kern="1200" dirty="0" smtClean="0">
                          <a:solidFill>
                            <a:schemeClr val="lt1"/>
                          </a:solidFill>
                          <a:latin typeface="+mn-lt"/>
                          <a:ea typeface="+mn-ea"/>
                          <a:cs typeface="+mn-cs"/>
                        </a:rPr>
                        <a:t>30% AAP</a:t>
                      </a:r>
                      <a:endParaRPr lang="fr-FR" sz="1200" b="1" kern="1200" dirty="0">
                        <a:solidFill>
                          <a:schemeClr val="lt1"/>
                        </a:solidFill>
                        <a:latin typeface="+mn-lt"/>
                        <a:ea typeface="+mn-ea"/>
                        <a:cs typeface="+mn-cs"/>
                      </a:endParaRPr>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Soldes restant à financer</a:t>
                      </a:r>
                      <a:endParaRPr lang="fr-FR" sz="1200" b="1" kern="1200" dirty="0">
                        <a:solidFill>
                          <a:schemeClr val="lt1"/>
                        </a:solidFill>
                        <a:latin typeface="+mn-lt"/>
                        <a:ea typeface="+mn-ea"/>
                        <a:cs typeface="+mn-cs"/>
                      </a:endParaRPr>
                    </a:p>
                  </a:txBody>
                  <a:tcPr/>
                </a:tc>
              </a:tr>
              <a:tr h="329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dk1"/>
                          </a:solidFill>
                          <a:latin typeface="+mn-lt"/>
                          <a:ea typeface="+mn-ea"/>
                          <a:cs typeface="+mn-cs"/>
                        </a:rPr>
                        <a:t>Répartition type : 2 T1, 4 T2, 2T3, 2 T4</a:t>
                      </a:r>
                    </a:p>
                  </a:txBody>
                  <a:tcPr/>
                </a:tc>
                <a:tc>
                  <a:txBody>
                    <a:bodyPr/>
                    <a:lstStyle/>
                    <a:p>
                      <a:pPr algn="ctr" rtl="0" fontAlgn="ctr"/>
                      <a:r>
                        <a:rPr lang="fr-FR" sz="1200" b="1" i="0" u="none" strike="noStrike" dirty="0">
                          <a:solidFill>
                            <a:srgbClr val="140F11"/>
                          </a:solidFill>
                          <a:effectLst/>
                          <a:latin typeface="Calibri"/>
                        </a:rPr>
                        <a:t>100 €</a:t>
                      </a:r>
                    </a:p>
                  </a:txBody>
                  <a:tcPr marL="9525" marR="9525" marT="9525" marB="0" anchor="ctr"/>
                </a:tc>
                <a:tc>
                  <a:txBody>
                    <a:bodyPr/>
                    <a:lstStyle/>
                    <a:p>
                      <a:pPr algn="ctr" rtl="0" fontAlgn="ctr"/>
                      <a:r>
                        <a:rPr lang="fr-FR" sz="1200" b="1" i="0" u="none" strike="noStrike">
                          <a:solidFill>
                            <a:srgbClr val="140F11"/>
                          </a:solidFill>
                          <a:effectLst/>
                          <a:latin typeface="Calibri"/>
                        </a:rPr>
                        <a:t>1 100 €</a:t>
                      </a:r>
                    </a:p>
                  </a:txBody>
                  <a:tcPr marL="9525" marR="9525" marT="9525" marB="0" anchor="ctr"/>
                </a:tc>
                <a:tc>
                  <a:txBody>
                    <a:bodyPr/>
                    <a:lstStyle/>
                    <a:p>
                      <a:pPr algn="ctr" rtl="0" fontAlgn="ctr"/>
                      <a:r>
                        <a:rPr lang="fr-FR" sz="1200" b="1" i="0" u="none" strike="noStrike">
                          <a:solidFill>
                            <a:srgbClr val="140F11"/>
                          </a:solidFill>
                          <a:effectLst/>
                          <a:latin typeface="Calibri"/>
                        </a:rPr>
                        <a:t>140 €</a:t>
                      </a:r>
                    </a:p>
                  </a:txBody>
                  <a:tcPr marL="9525" marR="9525" marT="9525" marB="0" anchor="ctr"/>
                </a:tc>
                <a:tc>
                  <a:txBody>
                    <a:bodyPr/>
                    <a:lstStyle/>
                    <a:p>
                      <a:pPr algn="ctr" rtl="0" fontAlgn="ctr"/>
                      <a:r>
                        <a:rPr lang="fr-FR" sz="1200" b="1" i="0" u="none" strike="noStrike">
                          <a:solidFill>
                            <a:srgbClr val="140F11"/>
                          </a:solidFill>
                          <a:effectLst/>
                          <a:latin typeface="Calibri"/>
                        </a:rPr>
                        <a:t>800 €</a:t>
                      </a:r>
                    </a:p>
                  </a:txBody>
                  <a:tcPr marL="9525" marR="9525" marT="9525" marB="0" anchor="ctr"/>
                </a:tc>
                <a:tc>
                  <a:txBody>
                    <a:bodyPr/>
                    <a:lstStyle/>
                    <a:p>
                      <a:pPr algn="ctr" rtl="0" fontAlgn="ctr"/>
                      <a:r>
                        <a:rPr lang="fr-FR" sz="1200" b="1" i="0" u="none" strike="noStrike">
                          <a:solidFill>
                            <a:srgbClr val="140F11"/>
                          </a:solidFill>
                          <a:effectLst/>
                          <a:latin typeface="Calibri"/>
                        </a:rPr>
                        <a:t>2 140 €</a:t>
                      </a:r>
                    </a:p>
                  </a:txBody>
                  <a:tcPr marL="9525" marR="9525" marT="9525" marB="0" anchor="ctr"/>
                </a:tc>
                <a:tc>
                  <a:txBody>
                    <a:bodyPr/>
                    <a:lstStyle/>
                    <a:p>
                      <a:pPr algn="ctr" rtl="0" fontAlgn="ctr"/>
                      <a:r>
                        <a:rPr lang="fr-FR" sz="1200" b="1" i="0" u="none" strike="noStrike">
                          <a:solidFill>
                            <a:srgbClr val="140F11"/>
                          </a:solidFill>
                          <a:effectLst/>
                          <a:latin typeface="Calibri"/>
                        </a:rPr>
                        <a:t>642 €</a:t>
                      </a:r>
                    </a:p>
                  </a:txBody>
                  <a:tcPr marL="9525" marR="9525" marT="9525" marB="0" anchor="ctr"/>
                </a:tc>
                <a:tc>
                  <a:txBody>
                    <a:bodyPr/>
                    <a:lstStyle/>
                    <a:p>
                      <a:pPr algn="ctr" rtl="0" fontAlgn="ctr"/>
                      <a:r>
                        <a:rPr lang="fr-FR" sz="1200" b="1" i="0" u="none" strike="noStrike">
                          <a:solidFill>
                            <a:srgbClr val="140F11"/>
                          </a:solidFill>
                          <a:effectLst/>
                          <a:latin typeface="Calibri"/>
                        </a:rPr>
                        <a:t>1 498 €</a:t>
                      </a:r>
                    </a:p>
                  </a:txBody>
                  <a:tcPr marL="9525" marR="9525" marT="9525" marB="0" anchor="ctr"/>
                </a:tc>
              </a:tr>
              <a:tr h="224016">
                <a:tc>
                  <a:txBody>
                    <a:bodyPr/>
                    <a:lstStyle/>
                    <a:p>
                      <a:pPr algn="ctr"/>
                      <a:r>
                        <a:rPr lang="fr-FR" sz="1400" b="1" i="0" u="none" strike="noStrike" kern="1200" dirty="0" smtClean="0">
                          <a:solidFill>
                            <a:srgbClr val="000000"/>
                          </a:solidFill>
                          <a:effectLst/>
                          <a:latin typeface="Calibri"/>
                          <a:ea typeface="+mn-ea"/>
                          <a:cs typeface="+mn-cs"/>
                        </a:rPr>
                        <a:t>Total de 60 mesures</a:t>
                      </a:r>
                      <a:endParaRPr lang="fr-FR" sz="1400" b="1" i="0" u="none" strike="noStrike" kern="1200" dirty="0">
                        <a:solidFill>
                          <a:srgbClr val="000000"/>
                        </a:solidFill>
                        <a:effectLst/>
                        <a:latin typeface="Calibri"/>
                        <a:ea typeface="+mn-ea"/>
                        <a:cs typeface="+mn-cs"/>
                      </a:endParaRPr>
                    </a:p>
                  </a:txBody>
                  <a:tcPr anchor="ctr"/>
                </a:tc>
                <a:tc>
                  <a:txBody>
                    <a:bodyPr/>
                    <a:lstStyle/>
                    <a:p>
                      <a:pPr algn="ctr" rtl="0" fontAlgn="b"/>
                      <a:r>
                        <a:rPr lang="fr-FR" sz="1400" b="1" i="0" u="none" strike="noStrike">
                          <a:solidFill>
                            <a:srgbClr val="000000"/>
                          </a:solidFill>
                          <a:effectLst/>
                          <a:latin typeface="Calibri"/>
                        </a:rPr>
                        <a:t>6 000 €</a:t>
                      </a:r>
                    </a:p>
                  </a:txBody>
                  <a:tcPr marL="9525" marR="9525" marT="9525" marB="0" anchor="b"/>
                </a:tc>
                <a:tc>
                  <a:txBody>
                    <a:bodyPr/>
                    <a:lstStyle/>
                    <a:p>
                      <a:pPr algn="ctr" rtl="0" fontAlgn="b"/>
                      <a:r>
                        <a:rPr lang="fr-FR" sz="1400" b="1" i="0" u="none" strike="noStrike">
                          <a:solidFill>
                            <a:srgbClr val="000000"/>
                          </a:solidFill>
                          <a:effectLst/>
                          <a:latin typeface="Calibri"/>
                        </a:rPr>
                        <a:t>66 000 €</a:t>
                      </a:r>
                    </a:p>
                  </a:txBody>
                  <a:tcPr marL="9525" marR="9525" marT="9525" marB="0" anchor="b"/>
                </a:tc>
                <a:tc>
                  <a:txBody>
                    <a:bodyPr/>
                    <a:lstStyle/>
                    <a:p>
                      <a:pPr algn="ctr" rtl="0" fontAlgn="b"/>
                      <a:r>
                        <a:rPr lang="fr-FR" sz="1400" b="1" i="0" u="none" strike="noStrike">
                          <a:solidFill>
                            <a:srgbClr val="000000"/>
                          </a:solidFill>
                          <a:effectLst/>
                          <a:latin typeface="Calibri"/>
                        </a:rPr>
                        <a:t>8 400 €</a:t>
                      </a:r>
                    </a:p>
                  </a:txBody>
                  <a:tcPr marL="9525" marR="9525" marT="9525" marB="0" anchor="b"/>
                </a:tc>
                <a:tc>
                  <a:txBody>
                    <a:bodyPr/>
                    <a:lstStyle/>
                    <a:p>
                      <a:pPr algn="ctr" rtl="0" fontAlgn="b"/>
                      <a:r>
                        <a:rPr lang="fr-FR" sz="1400" b="1" i="0" u="none" strike="noStrike">
                          <a:solidFill>
                            <a:srgbClr val="000000"/>
                          </a:solidFill>
                          <a:effectLst/>
                          <a:latin typeface="Calibri"/>
                        </a:rPr>
                        <a:t>48 000 €</a:t>
                      </a:r>
                    </a:p>
                  </a:txBody>
                  <a:tcPr marL="9525" marR="9525" marT="9525" marB="0" anchor="b"/>
                </a:tc>
                <a:tc>
                  <a:txBody>
                    <a:bodyPr/>
                    <a:lstStyle/>
                    <a:p>
                      <a:pPr algn="ctr" rtl="0" fontAlgn="b"/>
                      <a:r>
                        <a:rPr lang="fr-FR" sz="1400" b="1" i="0" u="none" strike="noStrike">
                          <a:solidFill>
                            <a:srgbClr val="000000"/>
                          </a:solidFill>
                          <a:effectLst/>
                          <a:latin typeface="Calibri"/>
                        </a:rPr>
                        <a:t>128 400 €</a:t>
                      </a:r>
                    </a:p>
                  </a:txBody>
                  <a:tcPr marL="9525" marR="9525" marT="9525" marB="0" anchor="b"/>
                </a:tc>
                <a:tc>
                  <a:txBody>
                    <a:bodyPr/>
                    <a:lstStyle/>
                    <a:p>
                      <a:pPr algn="ctr" rtl="0" fontAlgn="b"/>
                      <a:r>
                        <a:rPr lang="fr-FR" sz="1400" b="1" i="0" u="none" strike="noStrike">
                          <a:solidFill>
                            <a:srgbClr val="000000"/>
                          </a:solidFill>
                          <a:effectLst/>
                          <a:latin typeface="Calibri"/>
                        </a:rPr>
                        <a:t>38 520 €</a:t>
                      </a:r>
                    </a:p>
                  </a:txBody>
                  <a:tcPr marL="9525" marR="9525" marT="9525" marB="0" anchor="b"/>
                </a:tc>
                <a:tc>
                  <a:txBody>
                    <a:bodyPr/>
                    <a:lstStyle/>
                    <a:p>
                      <a:pPr algn="ctr" rtl="0" fontAlgn="b"/>
                      <a:r>
                        <a:rPr lang="fr-FR" sz="1400" b="1" i="0" u="none" strike="noStrike" dirty="0">
                          <a:solidFill>
                            <a:srgbClr val="000000"/>
                          </a:solidFill>
                          <a:effectLst/>
                          <a:latin typeface="Calibri"/>
                        </a:rPr>
                        <a:t>89 880 €</a:t>
                      </a:r>
                    </a:p>
                  </a:txBody>
                  <a:tcPr marL="9525" marR="9525" marT="9525" marB="0" anchor="b"/>
                </a:tc>
              </a:tr>
            </a:tbl>
          </a:graphicData>
        </a:graphic>
      </p:graphicFrame>
      <p:sp>
        <p:nvSpPr>
          <p:cNvPr id="9" name="ZoneTexte 8"/>
          <p:cNvSpPr txBox="1"/>
          <p:nvPr/>
        </p:nvSpPr>
        <p:spPr>
          <a:xfrm>
            <a:off x="-10119" y="4581128"/>
            <a:ext cx="91440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u="sng" dirty="0"/>
              <a:t>Prévisionnel de financement - aides à envisager :</a:t>
            </a:r>
          </a:p>
          <a:p>
            <a:r>
              <a:rPr lang="fr-FR" dirty="0" smtClean="0"/>
              <a:t>. Délégataire aide à la pierre : </a:t>
            </a:r>
            <a:r>
              <a:rPr lang="fr-FR" dirty="0" err="1" smtClean="0"/>
              <a:t>délabellisation</a:t>
            </a:r>
            <a:r>
              <a:rPr lang="fr-FR" dirty="0" smtClean="0"/>
              <a:t> du financement du logement et prise en charge de l’écart entre un  financement PLUS ou PLS en PLAI</a:t>
            </a:r>
          </a:p>
          <a:p>
            <a:r>
              <a:rPr lang="fr-FR" dirty="0"/>
              <a:t>. Collectivité locale (commune ou EPCI):prise en charge des </a:t>
            </a:r>
            <a:r>
              <a:rPr lang="fr-FR" dirty="0" err="1"/>
              <a:t>délabellisation</a:t>
            </a:r>
            <a:r>
              <a:rPr lang="fr-FR" dirty="0"/>
              <a:t> de logement et aide à la construction + frais de gestion de </a:t>
            </a:r>
            <a:r>
              <a:rPr lang="fr-FR" dirty="0" smtClean="0"/>
              <a:t>190€ </a:t>
            </a:r>
            <a:r>
              <a:rPr lang="fr-FR" dirty="0"/>
              <a:t>/mesure</a:t>
            </a:r>
          </a:p>
          <a:p>
            <a:r>
              <a:rPr lang="fr-FR" dirty="0"/>
              <a:t>. Appel à projets : Financement  de </a:t>
            </a:r>
            <a:r>
              <a:rPr lang="fr-FR" dirty="0" smtClean="0"/>
              <a:t>747 </a:t>
            </a:r>
            <a:r>
              <a:rPr lang="fr-FR" dirty="0"/>
              <a:t>€ par mesure</a:t>
            </a:r>
          </a:p>
          <a:p>
            <a:r>
              <a:rPr lang="fr-FR" dirty="0"/>
              <a:t>. Département : Financement de </a:t>
            </a:r>
            <a:r>
              <a:rPr lang="fr-FR" dirty="0" smtClean="0"/>
              <a:t>1153€ </a:t>
            </a:r>
            <a:r>
              <a:rPr lang="fr-FR" dirty="0"/>
              <a:t>par mesure</a:t>
            </a:r>
          </a:p>
          <a:p>
            <a:r>
              <a:rPr lang="fr-FR" dirty="0" smtClean="0"/>
              <a:t>. </a:t>
            </a:r>
            <a:r>
              <a:rPr lang="fr-FR" dirty="0"/>
              <a:t>Bailleurs : Financement de 400€ par mesure (50% de la provision pour </a:t>
            </a:r>
            <a:r>
              <a:rPr lang="fr-FR" dirty="0" smtClean="0"/>
              <a:t>Risques locatifs)</a:t>
            </a:r>
            <a:endParaRPr lang="fr-FR" dirty="0"/>
          </a:p>
        </p:txBody>
      </p:sp>
    </p:spTree>
    <p:extLst>
      <p:ext uri="{BB962C8B-B14F-4D97-AF65-F5344CB8AC3E}">
        <p14:creationId xmlns:p14="http://schemas.microsoft.com/office/powerpoint/2010/main" val="1033639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19209" y="476672"/>
            <a:ext cx="3862720" cy="868362"/>
          </a:xfrm>
        </p:spPr>
        <p:txBody>
          <a:bodyPr/>
          <a:lstStyle/>
          <a:p>
            <a:r>
              <a:rPr lang="fr-FR" b="1" dirty="0">
                <a:effectLst>
                  <a:outerShdw blurRad="38100" dist="38100" dir="2700000" algn="tl">
                    <a:srgbClr val="000000">
                      <a:alpha val="43137"/>
                    </a:srgbClr>
                  </a:outerShdw>
                </a:effectLst>
              </a:rPr>
              <a:t>Présentation des partenaires</a:t>
            </a:r>
          </a:p>
          <a:p>
            <a:endParaRPr lang="fr-FR" dirty="0"/>
          </a:p>
        </p:txBody>
      </p:sp>
      <p:sp>
        <p:nvSpPr>
          <p:cNvPr id="3" name="Rectangle 2"/>
          <p:cNvSpPr/>
          <p:nvPr/>
        </p:nvSpPr>
        <p:spPr>
          <a:xfrm>
            <a:off x="0" y="1700808"/>
            <a:ext cx="9144000" cy="5847755"/>
          </a:xfrm>
          <a:prstGeom prst="rect">
            <a:avLst/>
          </a:prstGeom>
        </p:spPr>
        <p:txBody>
          <a:bodyPr wrap="square">
            <a:spAutoFit/>
          </a:bodyPr>
          <a:lstStyle/>
          <a:p>
            <a:pPr algn="ctr"/>
            <a:r>
              <a:rPr lang="fr-FR" sz="2000" b="1" dirty="0" smtClean="0">
                <a:effectLst>
                  <a:outerShdw blurRad="38100" dist="38100" dir="2700000" algn="tl">
                    <a:srgbClr val="000000">
                      <a:alpha val="43137"/>
                    </a:srgbClr>
                  </a:outerShdw>
                </a:effectLst>
                <a:latin typeface="Arial" pitchFamily="34" charset="0"/>
                <a:cs typeface="Arial" pitchFamily="34" charset="0"/>
              </a:rPr>
              <a:t>FNARS</a:t>
            </a:r>
            <a:r>
              <a:rPr lang="fr-FR" sz="2000" dirty="0" smtClean="0">
                <a:effectLst>
                  <a:outerShdw blurRad="38100" dist="38100" dir="2700000" algn="tl">
                    <a:srgbClr val="000000">
                      <a:alpha val="43137"/>
                    </a:srgbClr>
                  </a:outerShdw>
                </a:effectLst>
                <a:latin typeface="Arial" pitchFamily="34" charset="0"/>
                <a:cs typeface="Arial" pitchFamily="34" charset="0"/>
              </a:rPr>
              <a:t> </a:t>
            </a:r>
          </a:p>
          <a:p>
            <a:pPr algn="ctr"/>
            <a:r>
              <a:rPr lang="fr-FR" sz="2000" dirty="0" smtClean="0">
                <a:latin typeface="Arial" pitchFamily="34" charset="0"/>
                <a:cs typeface="Arial" pitchFamily="34" charset="0"/>
              </a:rPr>
              <a:t>ALFADI (Rennes Métropole)</a:t>
            </a:r>
            <a:endParaRPr lang="fr-FR" sz="2000" dirty="0">
              <a:latin typeface="Arial" pitchFamily="34" charset="0"/>
              <a:cs typeface="Arial" pitchFamily="34" charset="0"/>
            </a:endParaRPr>
          </a:p>
          <a:p>
            <a:pPr algn="ctr"/>
            <a:r>
              <a:rPr lang="fr-FR" sz="2000" dirty="0" smtClean="0">
                <a:latin typeface="Arial" pitchFamily="34" charset="0"/>
                <a:cs typeface="Arial" pitchFamily="34" charset="0"/>
              </a:rPr>
              <a:t>L’AIS 35 (Rennes, Vitré communauté, Pays de Redon)</a:t>
            </a:r>
            <a:endParaRPr lang="fr-FR" sz="2000" dirty="0">
              <a:latin typeface="Arial" pitchFamily="34" charset="0"/>
              <a:cs typeface="Arial" pitchFamily="34" charset="0"/>
            </a:endParaRPr>
          </a:p>
          <a:p>
            <a:pPr algn="ctr"/>
            <a:r>
              <a:rPr lang="fr-FR" sz="1600" dirty="0" smtClean="0">
                <a:latin typeface="Arial" pitchFamily="34" charset="0"/>
                <a:cs typeface="Arial" pitchFamily="34" charset="0"/>
              </a:rPr>
              <a:t>L’</a:t>
            </a:r>
            <a:r>
              <a:rPr lang="fr-FR" sz="1600" dirty="0" err="1" smtClean="0">
                <a:latin typeface="Arial" pitchFamily="34" charset="0"/>
                <a:cs typeface="Arial" pitchFamily="34" charset="0"/>
              </a:rPr>
              <a:t>Assoc</a:t>
            </a:r>
            <a:r>
              <a:rPr lang="fr-FR" sz="1600" dirty="0" smtClean="0">
                <a:latin typeface="Arial" pitchFamily="34" charset="0"/>
                <a:cs typeface="Arial" pitchFamily="34" charset="0"/>
              </a:rPr>
              <a:t>° </a:t>
            </a:r>
            <a:r>
              <a:rPr lang="fr-FR" sz="1600" dirty="0">
                <a:latin typeface="Arial" pitchFamily="34" charset="0"/>
                <a:cs typeface="Arial" pitchFamily="34" charset="0"/>
              </a:rPr>
              <a:t>pour la Promotion de l’Enfance, l’Adolescence et </a:t>
            </a:r>
            <a:r>
              <a:rPr lang="fr-FR" sz="1600" dirty="0" smtClean="0">
                <a:latin typeface="Arial" pitchFamily="34" charset="0"/>
                <a:cs typeface="Arial" pitchFamily="34" charset="0"/>
              </a:rPr>
              <a:t>l’Adulte (APE2A – Pays de Fougères) </a:t>
            </a:r>
          </a:p>
          <a:p>
            <a:pPr algn="ctr"/>
            <a:r>
              <a:rPr lang="fr-FR" sz="2000" dirty="0" smtClean="0">
                <a:latin typeface="Arial" pitchFamily="34" charset="0"/>
                <a:cs typeface="Arial" pitchFamily="34" charset="0"/>
              </a:rPr>
              <a:t>ASFAD (Rennes Métropole)</a:t>
            </a:r>
          </a:p>
          <a:p>
            <a:pPr algn="ctr"/>
            <a:endParaRPr lang="fr-FR" sz="2000" dirty="0" smtClean="0">
              <a:effectLst>
                <a:outerShdw blurRad="38100" dist="38100" dir="2700000" algn="tl">
                  <a:srgbClr val="000000">
                    <a:alpha val="43137"/>
                  </a:srgbClr>
                </a:outerShdw>
              </a:effectLst>
              <a:latin typeface="Arial" pitchFamily="34" charset="0"/>
              <a:cs typeface="Arial" pitchFamily="34" charset="0"/>
            </a:endParaRPr>
          </a:p>
          <a:p>
            <a:pPr algn="ctr"/>
            <a:r>
              <a:rPr lang="fr-FR" sz="2000" b="1" dirty="0" smtClean="0">
                <a:effectLst>
                  <a:outerShdw blurRad="38100" dist="38100" dir="2700000" algn="tl">
                    <a:srgbClr val="000000">
                      <a:alpha val="43137"/>
                    </a:srgbClr>
                  </a:outerShdw>
                </a:effectLst>
                <a:latin typeface="Arial" pitchFamily="34" charset="0"/>
                <a:cs typeface="Arial" pitchFamily="34" charset="0"/>
              </a:rPr>
              <a:t>Autres partenaires </a:t>
            </a:r>
          </a:p>
          <a:p>
            <a:pPr algn="ctr"/>
            <a:r>
              <a:rPr lang="fr-FR" sz="2000" dirty="0" smtClean="0">
                <a:latin typeface="Arial" pitchFamily="34" charset="0"/>
                <a:cs typeface="Arial" pitchFamily="34" charset="0"/>
              </a:rPr>
              <a:t>UNAFAM </a:t>
            </a:r>
            <a:r>
              <a:rPr lang="fr-FR" sz="2000" dirty="0">
                <a:latin typeface="Arial" pitchFamily="34" charset="0"/>
                <a:cs typeface="Arial" pitchFamily="34" charset="0"/>
              </a:rPr>
              <a:t>(département d’Ille et Vilaine</a:t>
            </a:r>
            <a:r>
              <a:rPr lang="fr-FR" sz="2000" dirty="0" smtClean="0">
                <a:latin typeface="Arial" pitchFamily="34" charset="0"/>
                <a:cs typeface="Arial" pitchFamily="34" charset="0"/>
              </a:rPr>
              <a:t>)</a:t>
            </a:r>
          </a:p>
          <a:p>
            <a:pPr algn="ctr"/>
            <a:r>
              <a:rPr lang="fr-FR" sz="2000" dirty="0">
                <a:latin typeface="Arial" pitchFamily="34" charset="0"/>
                <a:cs typeface="Arial" pitchFamily="34" charset="0"/>
              </a:rPr>
              <a:t>Espoir 35 (département d’Ille et Vilaine</a:t>
            </a:r>
            <a:r>
              <a:rPr lang="fr-FR" sz="2000" dirty="0" smtClean="0">
                <a:latin typeface="Arial" pitchFamily="34" charset="0"/>
                <a:cs typeface="Arial" pitchFamily="34" charset="0"/>
              </a:rPr>
              <a:t>)</a:t>
            </a:r>
          </a:p>
          <a:p>
            <a:pPr algn="ctr"/>
            <a:endParaRPr lang="fr-FR" sz="2000" dirty="0" smtClean="0">
              <a:latin typeface="Arial" pitchFamily="34" charset="0"/>
              <a:cs typeface="Arial" pitchFamily="34" charset="0"/>
            </a:endParaRPr>
          </a:p>
          <a:p>
            <a:pPr algn="ctr"/>
            <a:r>
              <a:rPr lang="fr-FR" sz="2000" b="1" dirty="0" smtClean="0">
                <a:latin typeface="Arial" pitchFamily="34" charset="0"/>
                <a:cs typeface="Arial" pitchFamily="34" charset="0"/>
              </a:rPr>
              <a:t>Avec </a:t>
            </a:r>
            <a:r>
              <a:rPr lang="fr-FR" sz="2000" b="1" dirty="0">
                <a:latin typeface="Arial" pitchFamily="34" charset="0"/>
                <a:cs typeface="Arial" pitchFamily="34" charset="0"/>
              </a:rPr>
              <a:t>le soutien </a:t>
            </a:r>
            <a:r>
              <a:rPr lang="fr-FR" sz="2000" b="1" dirty="0" smtClean="0">
                <a:latin typeface="Arial" pitchFamily="34" charset="0"/>
                <a:cs typeface="Arial" pitchFamily="34" charset="0"/>
              </a:rPr>
              <a:t>et la participation :</a:t>
            </a:r>
          </a:p>
          <a:p>
            <a:pPr algn="ctr"/>
            <a:r>
              <a:rPr lang="fr-FR" sz="2000" dirty="0" smtClean="0">
                <a:latin typeface="Arial" pitchFamily="34" charset="0"/>
                <a:cs typeface="Arial" pitchFamily="34" charset="0"/>
              </a:rPr>
              <a:t>du Conseil </a:t>
            </a:r>
            <a:r>
              <a:rPr lang="fr-FR" sz="2000" dirty="0">
                <a:latin typeface="Arial" pitchFamily="34" charset="0"/>
                <a:cs typeface="Arial" pitchFamily="34" charset="0"/>
              </a:rPr>
              <a:t>Général d’Ille &amp; </a:t>
            </a:r>
            <a:r>
              <a:rPr lang="fr-FR" sz="2000" dirty="0" smtClean="0">
                <a:latin typeface="Arial" pitchFamily="34" charset="0"/>
                <a:cs typeface="Arial" pitchFamily="34" charset="0"/>
              </a:rPr>
              <a:t>Vilaine - Le SPIP 35 - L’ARS - </a:t>
            </a:r>
          </a:p>
          <a:p>
            <a:pPr algn="ctr"/>
            <a:r>
              <a:rPr lang="fr-FR" sz="2000" dirty="0" smtClean="0">
                <a:latin typeface="Arial" pitchFamily="34" charset="0"/>
                <a:cs typeface="Arial" pitchFamily="34" charset="0"/>
              </a:rPr>
              <a:t>De la DDCSPP d’Ille et Vilaine - De la DDTM d’Ille et Vilaine</a:t>
            </a:r>
          </a:p>
          <a:p>
            <a:pPr algn="ctr"/>
            <a:r>
              <a:rPr lang="fr-FR" sz="2000" dirty="0" smtClean="0">
                <a:latin typeface="Arial" pitchFamily="34" charset="0"/>
                <a:cs typeface="Arial" pitchFamily="34" charset="0"/>
              </a:rPr>
              <a:t>Rennes Métropole, Saint Malo Agglomération, Vitré Communauté</a:t>
            </a:r>
          </a:p>
          <a:p>
            <a:pPr algn="ctr"/>
            <a:r>
              <a:rPr lang="fr-FR" sz="2000" dirty="0" smtClean="0">
                <a:latin typeface="Arial" pitchFamily="34" charset="0"/>
                <a:cs typeface="Arial" pitchFamily="34" charset="0"/>
              </a:rPr>
              <a:t>EPCI du département</a:t>
            </a:r>
          </a:p>
          <a:p>
            <a:pPr algn="ctr"/>
            <a:endParaRPr lang="fr-FR" sz="2000" dirty="0" smtClean="0">
              <a:latin typeface="Arial" pitchFamily="34" charset="0"/>
              <a:cs typeface="Arial" pitchFamily="34" charset="0"/>
            </a:endParaRPr>
          </a:p>
          <a:p>
            <a:pPr algn="ctr"/>
            <a:endParaRPr lang="fr-FR" sz="2000" dirty="0">
              <a:latin typeface="Arial" pitchFamily="34" charset="0"/>
              <a:cs typeface="Arial" pitchFamily="34" charset="0"/>
            </a:endParaRPr>
          </a:p>
          <a:p>
            <a:pPr algn="ctr"/>
            <a:endParaRPr lang="fr-FR" sz="2000" dirty="0">
              <a:latin typeface="Arial" pitchFamily="34" charset="0"/>
              <a:cs typeface="Arial" pitchFamily="34" charset="0"/>
            </a:endParaRPr>
          </a:p>
          <a:p>
            <a:pPr algn="ctr"/>
            <a:endParaRPr lang="fr-FR" dirty="0">
              <a:latin typeface="Arial" pitchFamily="34" charset="0"/>
              <a:cs typeface="Arial" pitchFamily="34" charset="0"/>
            </a:endParaRPr>
          </a:p>
        </p:txBody>
      </p:sp>
    </p:spTree>
    <p:extLst>
      <p:ext uri="{BB962C8B-B14F-4D97-AF65-F5344CB8AC3E}">
        <p14:creationId xmlns:p14="http://schemas.microsoft.com/office/powerpoint/2010/main" val="173326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5364088" y="0"/>
            <a:ext cx="3779912" cy="580062"/>
          </a:xfrm>
        </p:spPr>
        <p:txBody>
          <a:bodyPr/>
          <a:lstStyle/>
          <a:p>
            <a:r>
              <a:rPr lang="fr-FR" sz="2000" dirty="0" smtClean="0"/>
              <a:t>Des valeurs estimatives répondant à la volonté d’une  couverture territoriale et d’ajustement des mesures aux réels besoins</a:t>
            </a:r>
            <a:endParaRPr lang="fr-FR" sz="2000" dirty="0"/>
          </a:p>
        </p:txBody>
      </p:sp>
      <p:graphicFrame>
        <p:nvGraphicFramePr>
          <p:cNvPr id="6" name="Tableau 5"/>
          <p:cNvGraphicFramePr>
            <a:graphicFrameLocks noGrp="1"/>
          </p:cNvGraphicFramePr>
          <p:nvPr>
            <p:extLst>
              <p:ext uri="{D42A27DB-BD31-4B8C-83A1-F6EECF244321}">
                <p14:modId xmlns:p14="http://schemas.microsoft.com/office/powerpoint/2010/main" val="3925571085"/>
              </p:ext>
            </p:extLst>
          </p:nvPr>
        </p:nvGraphicFramePr>
        <p:xfrm>
          <a:off x="3448" y="1628800"/>
          <a:ext cx="9140552" cy="5105400"/>
        </p:xfrm>
        <a:graphic>
          <a:graphicData uri="http://schemas.openxmlformats.org/drawingml/2006/table">
            <a:tbl>
              <a:tblPr firstRow="1" bandRow="1">
                <a:tableStyleId>{5C22544A-7EE6-4342-B048-85BDC9FD1C3A}</a:tableStyleId>
              </a:tblPr>
              <a:tblGrid>
                <a:gridCol w="1497648"/>
                <a:gridCol w="749607"/>
                <a:gridCol w="946397"/>
                <a:gridCol w="968259"/>
                <a:gridCol w="703436"/>
                <a:gridCol w="1094758"/>
                <a:gridCol w="1175743"/>
                <a:gridCol w="1033469"/>
                <a:gridCol w="971235"/>
              </a:tblGrid>
              <a:tr h="1047878">
                <a:tc>
                  <a:txBody>
                    <a:bodyPr/>
                    <a:lstStyle/>
                    <a:p>
                      <a:pPr algn="ctr"/>
                      <a:r>
                        <a:rPr lang="fr-FR" sz="1200" dirty="0" smtClean="0"/>
                        <a:t>Estimation</a:t>
                      </a:r>
                    </a:p>
                    <a:p>
                      <a:pPr algn="ctr"/>
                      <a:r>
                        <a:rPr lang="fr-FR" sz="1200" baseline="0" dirty="0" smtClean="0"/>
                        <a:t> annuelle </a:t>
                      </a:r>
                    </a:p>
                    <a:p>
                      <a:pPr algn="ctr"/>
                      <a:r>
                        <a:rPr lang="fr-FR" sz="1200" baseline="0" dirty="0" smtClean="0"/>
                        <a:t>sur 3 ans</a:t>
                      </a:r>
                      <a:endParaRPr lang="fr-FR" sz="1200" dirty="0"/>
                    </a:p>
                  </a:txBody>
                  <a:tcPr/>
                </a:tc>
                <a:tc>
                  <a:txBody>
                    <a:bodyPr/>
                    <a:lstStyle/>
                    <a:p>
                      <a:pPr algn="ctr"/>
                      <a:r>
                        <a:rPr lang="fr-FR" sz="1200" dirty="0" smtClean="0"/>
                        <a:t>APE2A</a:t>
                      </a:r>
                    </a:p>
                    <a:p>
                      <a:pPr algn="ctr"/>
                      <a:endParaRPr lang="fr-FR"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050" dirty="0" smtClean="0"/>
                        <a:t>Pays de Fougères et Pays</a:t>
                      </a:r>
                      <a:r>
                        <a:rPr lang="fr-FR" sz="1050" baseline="0" dirty="0" smtClean="0"/>
                        <a:t> d’Aubigné</a:t>
                      </a:r>
                      <a:endParaRPr lang="fr-FR" sz="1050" dirty="0" smtClean="0"/>
                    </a:p>
                  </a:txBody>
                  <a:tcPr/>
                </a:tc>
                <a:tc>
                  <a:txBody>
                    <a:bodyPr/>
                    <a:lstStyle/>
                    <a:p>
                      <a:pPr algn="ctr"/>
                      <a:r>
                        <a:rPr lang="fr-FR" sz="1200" dirty="0" smtClean="0"/>
                        <a:t>ALFADI</a:t>
                      </a:r>
                    </a:p>
                    <a:p>
                      <a:pPr algn="ctr"/>
                      <a:endParaRPr lang="fr-FR"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Rennes</a:t>
                      </a:r>
                      <a:r>
                        <a:rPr lang="fr-FR" sz="1100" baseline="0" dirty="0" smtClean="0"/>
                        <a:t> Métropole</a:t>
                      </a:r>
                      <a:endParaRPr lang="fr-FR" sz="1100" dirty="0" smtClean="0"/>
                    </a:p>
                  </a:txBody>
                  <a:tcPr/>
                </a:tc>
                <a:tc>
                  <a:txBody>
                    <a:bodyPr/>
                    <a:lstStyle/>
                    <a:p>
                      <a:pPr algn="ctr"/>
                      <a:r>
                        <a:rPr lang="fr-FR" sz="1200" dirty="0" smtClean="0"/>
                        <a:t>AIS 35</a:t>
                      </a:r>
                    </a:p>
                    <a:p>
                      <a:pPr algn="ctr"/>
                      <a:endParaRPr lang="fr-FR"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Pays de Vitré</a:t>
                      </a:r>
                      <a:r>
                        <a:rPr lang="fr-FR" sz="1100" baseline="0" dirty="0" smtClean="0"/>
                        <a:t> , de Liffré  et pays de Chateaugiron</a:t>
                      </a:r>
                      <a:endParaRPr lang="fr-FR" sz="1100" dirty="0" smtClean="0"/>
                    </a:p>
                  </a:txBody>
                  <a:tcPr/>
                </a:tc>
                <a:tc>
                  <a:txBody>
                    <a:bodyPr/>
                    <a:lstStyle/>
                    <a:p>
                      <a:pPr algn="ctr"/>
                      <a:r>
                        <a:rPr lang="fr-FR" sz="1200" dirty="0" smtClean="0"/>
                        <a:t>AIS 35</a:t>
                      </a:r>
                    </a:p>
                    <a:p>
                      <a:pPr algn="ctr"/>
                      <a:endParaRPr lang="fr-FR"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Pays de Redon et Vilaine</a:t>
                      </a:r>
                    </a:p>
                  </a:txBody>
                  <a:tcPr/>
                </a:tc>
                <a:tc>
                  <a:txBody>
                    <a:bodyPr/>
                    <a:lstStyle/>
                    <a:p>
                      <a:pPr algn="ctr"/>
                      <a:r>
                        <a:rPr lang="fr-FR" sz="1200" dirty="0" smtClean="0"/>
                        <a:t>AIS 35</a:t>
                      </a:r>
                    </a:p>
                    <a:p>
                      <a:pPr algn="ctr"/>
                      <a:endParaRPr lang="fr-FR"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Pays de Brocéliande et Pays de Vallons de Vilaine</a:t>
                      </a:r>
                    </a:p>
                  </a:txBody>
                  <a:tcPr/>
                </a:tc>
                <a:tc>
                  <a:txBody>
                    <a:bodyPr/>
                    <a:lstStyle/>
                    <a:p>
                      <a:pPr algn="ctr"/>
                      <a:r>
                        <a:rPr lang="fr-FR" sz="1200" dirty="0" smtClean="0"/>
                        <a:t>AMIDS</a:t>
                      </a:r>
                    </a:p>
                    <a:p>
                      <a:pPr algn="ctr"/>
                      <a:r>
                        <a:rPr lang="fr-FR" sz="1200" dirty="0" smtClean="0"/>
                        <a:t>Le </a:t>
                      </a:r>
                      <a:r>
                        <a:rPr lang="fr-FR" sz="1200" dirty="0" err="1" smtClean="0"/>
                        <a:t>Goeland</a:t>
                      </a:r>
                      <a:r>
                        <a:rPr lang="fr-FR" sz="12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Pays de Saint Malo et CC du Val d’Ille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Espoir 35</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(département)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TOTAL</a:t>
                      </a:r>
                    </a:p>
                  </a:txBody>
                  <a:tcPr/>
                </a:tc>
              </a:tr>
              <a:tr h="642698">
                <a:tc>
                  <a:txBody>
                    <a:bodyPr/>
                    <a:lstStyle/>
                    <a:p>
                      <a:pPr marL="342900" indent="-342900">
                        <a:buFont typeface="+mj-lt"/>
                        <a:buAutoNum type="arabicPeriod"/>
                      </a:pPr>
                      <a:r>
                        <a:rPr lang="fr-FR" sz="1000" b="1" dirty="0" smtClean="0"/>
                        <a:t>Amplifier la solution du logement adapté accompagné</a:t>
                      </a:r>
                      <a:endParaRPr lang="fr-FR" sz="1000" dirty="0"/>
                    </a:p>
                  </a:txBody>
                  <a:tcPr/>
                </a:tc>
                <a:tc>
                  <a:txBody>
                    <a:bodyPr/>
                    <a:lstStyle/>
                    <a:p>
                      <a:pPr algn="ctr"/>
                      <a:r>
                        <a:rPr lang="fr-FR" dirty="0" smtClean="0"/>
                        <a:t>10</a:t>
                      </a:r>
                      <a:endParaRPr lang="fr-FR" dirty="0"/>
                    </a:p>
                  </a:txBody>
                  <a:tcPr/>
                </a:tc>
                <a:tc>
                  <a:txBody>
                    <a:bodyPr/>
                    <a:lstStyle/>
                    <a:p>
                      <a:pPr algn="ctr"/>
                      <a:r>
                        <a:rPr lang="fr-FR" dirty="0" smtClean="0"/>
                        <a:t>10</a:t>
                      </a: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10</a:t>
                      </a:r>
                    </a:p>
                    <a:p>
                      <a:pPr algn="ctr"/>
                      <a:endParaRPr lang="fr-FR" dirty="0"/>
                    </a:p>
                  </a:txBody>
                  <a:tcPr/>
                </a:tc>
                <a:tc>
                  <a:txBody>
                    <a:bodyPr/>
                    <a:lstStyle/>
                    <a:p>
                      <a:pPr algn="ctr"/>
                      <a:r>
                        <a:rPr lang="fr-FR" dirty="0" smtClean="0"/>
                        <a:t>10</a:t>
                      </a:r>
                      <a:endParaRPr lang="fr-FR" dirty="0"/>
                    </a:p>
                  </a:txBody>
                  <a:tcPr/>
                </a:tc>
                <a:tc>
                  <a:txBody>
                    <a:bodyPr/>
                    <a:lstStyle/>
                    <a:p>
                      <a:pPr algn="ctr"/>
                      <a:r>
                        <a:rPr lang="fr-FR" dirty="0" smtClean="0"/>
                        <a:t>10</a:t>
                      </a:r>
                      <a:endParaRPr lang="fr-FR" dirty="0"/>
                    </a:p>
                  </a:txBody>
                  <a:tcPr/>
                </a:tc>
                <a:tc>
                  <a:txBody>
                    <a:bodyPr/>
                    <a:lstStyle/>
                    <a:p>
                      <a:pPr algn="ctr"/>
                      <a:r>
                        <a:rPr lang="fr-FR" dirty="0" smtClean="0"/>
                        <a:t>10</a:t>
                      </a:r>
                      <a:endParaRPr lang="fr-FR" dirty="0"/>
                    </a:p>
                  </a:txBody>
                  <a:tcPr/>
                </a:tc>
                <a:tc>
                  <a:txBody>
                    <a:bodyPr/>
                    <a:lstStyle/>
                    <a:p>
                      <a:pPr algn="ctr"/>
                      <a:r>
                        <a:rPr lang="fr-FR" dirty="0" smtClean="0"/>
                        <a:t>0</a:t>
                      </a:r>
                      <a:endParaRPr lang="fr-FR" dirty="0"/>
                    </a:p>
                  </a:txBody>
                  <a:tcPr/>
                </a:tc>
                <a:tc>
                  <a:txBody>
                    <a:bodyPr/>
                    <a:lstStyle/>
                    <a:p>
                      <a:pPr algn="ctr"/>
                      <a:r>
                        <a:rPr lang="fr-FR" b="1" dirty="0" smtClean="0"/>
                        <a:t>60</a:t>
                      </a:r>
                      <a:endParaRPr lang="fr-FR" b="1" dirty="0"/>
                    </a:p>
                  </a:txBody>
                  <a:tcPr/>
                </a:tc>
              </a:tr>
              <a:tr h="642698">
                <a:tc>
                  <a:txBody>
                    <a:bodyPr/>
                    <a:lstStyle/>
                    <a:p>
                      <a:pPr lvl="0" algn="ctr"/>
                      <a:r>
                        <a:rPr lang="fr-FR" sz="1000" b="1" kern="1200" dirty="0" smtClean="0">
                          <a:solidFill>
                            <a:schemeClr val="dk1"/>
                          </a:solidFill>
                          <a:latin typeface="+mn-lt"/>
                          <a:ea typeface="+mn-ea"/>
                          <a:cs typeface="+mn-cs"/>
                        </a:rPr>
                        <a:t>2 . Favoriser l’accès au logement des personnes souffrant de troubles de la santé mentale</a:t>
                      </a:r>
                      <a:endParaRPr lang="fr-FR" sz="1000" b="1" kern="1200" dirty="0">
                        <a:solidFill>
                          <a:schemeClr val="dk1"/>
                        </a:solidFill>
                        <a:latin typeface="+mn-lt"/>
                        <a:ea typeface="+mn-ea"/>
                        <a:cs typeface="+mn-cs"/>
                      </a:endParaRPr>
                    </a:p>
                  </a:txBody>
                  <a:tcPr/>
                </a:tc>
                <a:tc>
                  <a:txBody>
                    <a:bodyPr/>
                    <a:lstStyle/>
                    <a:p>
                      <a:pPr algn="ctr"/>
                      <a:r>
                        <a:rPr lang="fr-FR" smtClean="0"/>
                        <a:t>10</a:t>
                      </a:r>
                      <a:endParaRPr lang="fr-FR" dirty="0"/>
                    </a:p>
                  </a:txBody>
                  <a:tcPr/>
                </a:tc>
                <a:tc>
                  <a:txBody>
                    <a:bodyPr/>
                    <a:lstStyle/>
                    <a:p>
                      <a:pPr algn="ctr"/>
                      <a:r>
                        <a:rPr lang="fr-FR" dirty="0" smtClean="0"/>
                        <a:t>15</a:t>
                      </a:r>
                      <a:endParaRPr lang="fr-FR" dirty="0"/>
                    </a:p>
                  </a:txBody>
                  <a:tcPr/>
                </a:tc>
                <a:tc>
                  <a:txBody>
                    <a:bodyPr/>
                    <a:lstStyle/>
                    <a:p>
                      <a:pPr algn="ctr"/>
                      <a:r>
                        <a:rPr lang="fr-FR" dirty="0" smtClean="0"/>
                        <a:t>10</a:t>
                      </a:r>
                      <a:endParaRPr lang="fr-FR" dirty="0"/>
                    </a:p>
                  </a:txBody>
                  <a:tcPr/>
                </a:tc>
                <a:tc>
                  <a:txBody>
                    <a:bodyPr/>
                    <a:lstStyle/>
                    <a:p>
                      <a:pPr algn="ctr"/>
                      <a:r>
                        <a:rPr lang="fr-FR" smtClean="0"/>
                        <a:t>10</a:t>
                      </a:r>
                      <a:endParaRPr lang="fr-FR" dirty="0"/>
                    </a:p>
                  </a:txBody>
                  <a:tcPr/>
                </a:tc>
                <a:tc>
                  <a:txBody>
                    <a:bodyPr/>
                    <a:lstStyle/>
                    <a:p>
                      <a:pPr algn="ctr"/>
                      <a:r>
                        <a:rPr lang="fr-FR" dirty="0" smtClean="0"/>
                        <a:t>10</a:t>
                      </a:r>
                      <a:endParaRPr lang="fr-FR" dirty="0"/>
                    </a:p>
                  </a:txBody>
                  <a:tcPr/>
                </a:tc>
                <a:tc>
                  <a:txBody>
                    <a:bodyPr/>
                    <a:lstStyle/>
                    <a:p>
                      <a:pPr algn="ctr"/>
                      <a:r>
                        <a:rPr lang="fr-FR" smtClean="0"/>
                        <a:t>10</a:t>
                      </a:r>
                      <a:endParaRPr lang="fr-FR" dirty="0"/>
                    </a:p>
                  </a:txBody>
                  <a:tcPr/>
                </a:tc>
                <a:tc>
                  <a:txBody>
                    <a:bodyPr/>
                    <a:lstStyle/>
                    <a:p>
                      <a:pPr algn="ctr"/>
                      <a:r>
                        <a:rPr lang="fr-FR" dirty="0" smtClean="0"/>
                        <a:t>60</a:t>
                      </a:r>
                      <a:endParaRPr lang="fr-FR" dirty="0"/>
                    </a:p>
                  </a:txBody>
                  <a:tcPr/>
                </a:tc>
                <a:tc>
                  <a:txBody>
                    <a:bodyPr/>
                    <a:lstStyle/>
                    <a:p>
                      <a:pPr algn="ctr"/>
                      <a:r>
                        <a:rPr lang="fr-FR" b="1" dirty="0" smtClean="0"/>
                        <a:t>65</a:t>
                      </a:r>
                      <a:endParaRPr lang="fr-FR" b="1" dirty="0"/>
                    </a:p>
                  </a:txBody>
                  <a:tcPr/>
                </a:tc>
              </a:tr>
              <a:tr h="9221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kern="1200" dirty="0" smtClean="0">
                          <a:solidFill>
                            <a:schemeClr val="dk1"/>
                          </a:solidFill>
                          <a:latin typeface="+mn-lt"/>
                          <a:ea typeface="+mn-ea"/>
                          <a:cs typeface="+mn-cs"/>
                        </a:rPr>
                        <a:t>3.  Adopter une solution logement appropriée aux personnes incarcérées, aux peines alternatives et aux sortants de prison</a:t>
                      </a:r>
                    </a:p>
                  </a:txBody>
                  <a:tcPr/>
                </a:tc>
                <a:tc>
                  <a:txBody>
                    <a:bodyPr/>
                    <a:lstStyle/>
                    <a:p>
                      <a:pPr algn="ctr"/>
                      <a:r>
                        <a:rPr lang="fr-FR" dirty="0" smtClean="0"/>
                        <a:t>10</a:t>
                      </a:r>
                      <a:endParaRPr lang="fr-FR" dirty="0"/>
                    </a:p>
                  </a:txBody>
                  <a:tcPr/>
                </a:tc>
                <a:tc>
                  <a:txBody>
                    <a:bodyPr/>
                    <a:lstStyle/>
                    <a:p>
                      <a:pPr algn="ctr"/>
                      <a:r>
                        <a:rPr lang="fr-FR" smtClean="0"/>
                        <a:t>10</a:t>
                      </a:r>
                      <a:endParaRPr lang="fr-FR" dirty="0"/>
                    </a:p>
                  </a:txBody>
                  <a:tcPr/>
                </a:tc>
                <a:tc>
                  <a:txBody>
                    <a:bodyPr/>
                    <a:lstStyle/>
                    <a:p>
                      <a:pPr algn="ctr"/>
                      <a:r>
                        <a:rPr lang="fr-FR" smtClean="0"/>
                        <a:t>10</a:t>
                      </a:r>
                      <a:endParaRPr lang="fr-FR" dirty="0"/>
                    </a:p>
                  </a:txBody>
                  <a:tcPr/>
                </a:tc>
                <a:tc>
                  <a:txBody>
                    <a:bodyPr/>
                    <a:lstStyle/>
                    <a:p>
                      <a:pPr algn="ctr"/>
                      <a:r>
                        <a:rPr lang="fr-FR" smtClean="0"/>
                        <a:t>10</a:t>
                      </a:r>
                      <a:endParaRPr lang="fr-FR" dirty="0"/>
                    </a:p>
                  </a:txBody>
                  <a:tcPr/>
                </a:tc>
                <a:tc>
                  <a:txBody>
                    <a:bodyPr/>
                    <a:lstStyle/>
                    <a:p>
                      <a:pPr algn="ctr"/>
                      <a:r>
                        <a:rPr lang="fr-FR" dirty="0" smtClean="0"/>
                        <a:t>10</a:t>
                      </a:r>
                      <a:endParaRPr lang="fr-FR" dirty="0"/>
                    </a:p>
                  </a:txBody>
                  <a:tcPr/>
                </a:tc>
                <a:tc>
                  <a:txBody>
                    <a:bodyPr/>
                    <a:lstStyle/>
                    <a:p>
                      <a:pPr algn="ctr"/>
                      <a:r>
                        <a:rPr lang="fr-FR" dirty="0" smtClean="0"/>
                        <a:t>10</a:t>
                      </a:r>
                      <a:endParaRPr lang="fr-FR" dirty="0"/>
                    </a:p>
                  </a:txBody>
                  <a:tcPr/>
                </a:tc>
                <a:tc>
                  <a:txBody>
                    <a:bodyPr/>
                    <a:lstStyle/>
                    <a:p>
                      <a:pPr algn="ctr"/>
                      <a:r>
                        <a:rPr lang="fr-FR" dirty="0" smtClean="0"/>
                        <a:t>0</a:t>
                      </a:r>
                      <a:endParaRPr lang="fr-FR" dirty="0"/>
                    </a:p>
                  </a:txBody>
                  <a:tcPr/>
                </a:tc>
                <a:tc>
                  <a:txBody>
                    <a:bodyPr/>
                    <a:lstStyle/>
                    <a:p>
                      <a:pPr algn="ctr"/>
                      <a:r>
                        <a:rPr lang="fr-FR" b="1" dirty="0" smtClean="0"/>
                        <a:t>60</a:t>
                      </a:r>
                      <a:endParaRPr lang="fr-FR" b="1" dirty="0"/>
                    </a:p>
                  </a:txBody>
                  <a:tcPr/>
                </a:tc>
              </a:tr>
              <a:tr h="5868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kern="1200" dirty="0" smtClean="0">
                          <a:solidFill>
                            <a:schemeClr val="dk1"/>
                          </a:solidFill>
                          <a:latin typeface="+mn-lt"/>
                          <a:ea typeface="+mn-ea"/>
                          <a:cs typeface="+mn-cs"/>
                        </a:rPr>
                        <a:t>4.  « Solution </a:t>
                      </a:r>
                      <a:r>
                        <a:rPr lang="fr-FR" sz="1000" b="1" kern="1200" dirty="0" err="1" smtClean="0">
                          <a:solidFill>
                            <a:schemeClr val="dk1"/>
                          </a:solidFill>
                          <a:latin typeface="+mn-lt"/>
                          <a:ea typeface="+mn-ea"/>
                          <a:cs typeface="+mn-cs"/>
                        </a:rPr>
                        <a:t>ré-assurance</a:t>
                      </a:r>
                      <a:r>
                        <a:rPr lang="fr-FR" sz="1000" b="1" kern="1200" dirty="0" smtClean="0">
                          <a:solidFill>
                            <a:schemeClr val="dk1"/>
                          </a:solidFill>
                          <a:latin typeface="+mn-lt"/>
                          <a:ea typeface="+mn-ea"/>
                          <a:cs typeface="+mn-cs"/>
                        </a:rPr>
                        <a:t> du locataire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10</a:t>
                      </a:r>
                    </a:p>
                    <a:p>
                      <a:pPr algn="ctr"/>
                      <a:endParaRPr lang="fr-FR" dirty="0"/>
                    </a:p>
                  </a:txBody>
                  <a:tcPr/>
                </a:tc>
                <a:tc>
                  <a:txBody>
                    <a:bodyPr/>
                    <a:lstStyle/>
                    <a:p>
                      <a:pPr algn="ctr"/>
                      <a:r>
                        <a:rPr lang="fr-FR" dirty="0" smtClean="0"/>
                        <a:t>20</a:t>
                      </a:r>
                      <a:endParaRPr lang="fr-FR" dirty="0"/>
                    </a:p>
                  </a:txBody>
                  <a:tcPr/>
                </a:tc>
                <a:tc>
                  <a:txBody>
                    <a:bodyPr/>
                    <a:lstStyle/>
                    <a:p>
                      <a:pPr algn="ctr"/>
                      <a:r>
                        <a:rPr lang="fr-FR" dirty="0" smtClean="0"/>
                        <a:t>5</a:t>
                      </a:r>
                      <a:endParaRPr lang="fr-FR" dirty="0"/>
                    </a:p>
                  </a:txBody>
                  <a:tcPr/>
                </a:tc>
                <a:tc>
                  <a:txBody>
                    <a:bodyPr/>
                    <a:lstStyle/>
                    <a:p>
                      <a:pPr algn="ctr"/>
                      <a:r>
                        <a:rPr lang="fr-FR" dirty="0" smtClean="0"/>
                        <a:t>5</a:t>
                      </a:r>
                      <a:endParaRPr lang="fr-FR" dirty="0"/>
                    </a:p>
                  </a:txBody>
                  <a:tcPr/>
                </a:tc>
                <a:tc>
                  <a:txBody>
                    <a:bodyPr/>
                    <a:lstStyle/>
                    <a:p>
                      <a:pPr algn="ctr"/>
                      <a:r>
                        <a:rPr lang="fr-FR" dirty="0" smtClean="0"/>
                        <a:t>5</a:t>
                      </a:r>
                      <a:endParaRPr lang="fr-FR" dirty="0"/>
                    </a:p>
                  </a:txBody>
                  <a:tcPr/>
                </a:tc>
                <a:tc>
                  <a:txBody>
                    <a:bodyPr/>
                    <a:lstStyle/>
                    <a:p>
                      <a:pPr algn="ctr"/>
                      <a:r>
                        <a:rPr lang="fr-FR" dirty="0" smtClean="0"/>
                        <a:t>10</a:t>
                      </a:r>
                      <a:endParaRPr lang="fr-FR" dirty="0"/>
                    </a:p>
                  </a:txBody>
                  <a:tcPr/>
                </a:tc>
                <a:tc>
                  <a:txBody>
                    <a:bodyPr/>
                    <a:lstStyle/>
                    <a:p>
                      <a:pPr algn="ctr"/>
                      <a:r>
                        <a:rPr lang="fr-FR" dirty="0" smtClean="0"/>
                        <a:t>0</a:t>
                      </a:r>
                      <a:endParaRPr lang="fr-FR" dirty="0"/>
                    </a:p>
                  </a:txBody>
                  <a:tcPr/>
                </a:tc>
                <a:tc>
                  <a:txBody>
                    <a:bodyPr/>
                    <a:lstStyle/>
                    <a:p>
                      <a:pPr algn="ctr"/>
                      <a:r>
                        <a:rPr lang="fr-FR" b="1" dirty="0" smtClean="0"/>
                        <a:t>55</a:t>
                      </a:r>
                      <a:endParaRPr lang="fr-FR" b="1" dirty="0"/>
                    </a:p>
                  </a:txBody>
                  <a:tcPr/>
                </a:tc>
              </a:tr>
              <a:tr h="5029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1" kern="1200" dirty="0" smtClean="0">
                          <a:solidFill>
                            <a:schemeClr val="dk1"/>
                          </a:solidFill>
                          <a:latin typeface="+mn-lt"/>
                          <a:ea typeface="+mn-ea"/>
                          <a:cs typeface="+mn-cs"/>
                        </a:rPr>
                        <a:t>5. Le public des personnes victimes de violences conjugales</a:t>
                      </a:r>
                    </a:p>
                  </a:txBody>
                  <a:tcPr/>
                </a:tc>
                <a:tc>
                  <a:txBody>
                    <a:bodyPr/>
                    <a:lstStyle/>
                    <a:p>
                      <a:pPr algn="ctr"/>
                      <a:r>
                        <a:rPr lang="fr-FR" dirty="0" smtClean="0"/>
                        <a:t>8</a:t>
                      </a:r>
                      <a:endParaRPr lang="fr-FR" dirty="0"/>
                    </a:p>
                  </a:txBody>
                  <a:tcPr/>
                </a:tc>
                <a:tc>
                  <a:txBody>
                    <a:bodyPr/>
                    <a:lstStyle/>
                    <a:p>
                      <a:pPr algn="ctr"/>
                      <a:r>
                        <a:rPr lang="fr-FR" dirty="0" smtClean="0"/>
                        <a:t>15</a:t>
                      </a:r>
                      <a:endParaRPr lang="fr-FR" dirty="0"/>
                    </a:p>
                  </a:txBody>
                  <a:tcPr/>
                </a:tc>
                <a:tc>
                  <a:txBody>
                    <a:bodyPr/>
                    <a:lstStyle/>
                    <a:p>
                      <a:pPr algn="ctr"/>
                      <a:r>
                        <a:rPr lang="fr-FR" dirty="0" smtClean="0"/>
                        <a:t>8</a:t>
                      </a:r>
                      <a:endParaRPr lang="fr-FR" dirty="0"/>
                    </a:p>
                  </a:txBody>
                  <a:tcPr/>
                </a:tc>
                <a:tc>
                  <a:txBody>
                    <a:bodyPr/>
                    <a:lstStyle/>
                    <a:p>
                      <a:pPr algn="ctr"/>
                      <a:r>
                        <a:rPr lang="fr-FR" dirty="0" smtClean="0"/>
                        <a:t>8</a:t>
                      </a:r>
                      <a:endParaRPr lang="fr-FR" dirty="0"/>
                    </a:p>
                  </a:txBody>
                  <a:tcPr/>
                </a:tc>
                <a:tc>
                  <a:txBody>
                    <a:bodyPr/>
                    <a:lstStyle/>
                    <a:p>
                      <a:pPr algn="ctr"/>
                      <a:r>
                        <a:rPr lang="fr-FR" dirty="0" smtClean="0"/>
                        <a:t>8</a:t>
                      </a:r>
                    </a:p>
                  </a:txBody>
                  <a:tcPr/>
                </a:tc>
                <a:tc>
                  <a:txBody>
                    <a:bodyPr/>
                    <a:lstStyle/>
                    <a:p>
                      <a:pPr algn="ctr"/>
                      <a:r>
                        <a:rPr lang="fr-FR" dirty="0" smtClean="0"/>
                        <a:t>13</a:t>
                      </a:r>
                      <a:endParaRPr lang="fr-FR" dirty="0"/>
                    </a:p>
                  </a:txBody>
                  <a:tcPr/>
                </a:tc>
                <a:tc>
                  <a:txBody>
                    <a:bodyPr/>
                    <a:lstStyle/>
                    <a:p>
                      <a:pPr algn="ctr"/>
                      <a:r>
                        <a:rPr lang="fr-FR" dirty="0" smtClean="0"/>
                        <a:t>0</a:t>
                      </a:r>
                      <a:endParaRPr lang="fr-FR" dirty="0"/>
                    </a:p>
                  </a:txBody>
                  <a:tcPr/>
                </a:tc>
                <a:tc>
                  <a:txBody>
                    <a:bodyPr/>
                    <a:lstStyle/>
                    <a:p>
                      <a:pPr algn="ctr"/>
                      <a:r>
                        <a:rPr lang="fr-FR" b="1" dirty="0" smtClean="0"/>
                        <a:t>60</a:t>
                      </a:r>
                      <a:endParaRPr lang="fr-FR" b="1" dirty="0"/>
                    </a:p>
                  </a:txBody>
                  <a:tcPr/>
                </a:tc>
              </a:tr>
              <a:tr h="335321">
                <a:tc>
                  <a:txBody>
                    <a:bodyPr/>
                    <a:lstStyle/>
                    <a:p>
                      <a:pPr algn="ctr"/>
                      <a:r>
                        <a:rPr lang="fr-FR" sz="1000" b="1" kern="1200" dirty="0" smtClean="0">
                          <a:solidFill>
                            <a:schemeClr val="dk1"/>
                          </a:solidFill>
                          <a:latin typeface="+mn-lt"/>
                          <a:ea typeface="+mn-ea"/>
                          <a:cs typeface="+mn-cs"/>
                        </a:rPr>
                        <a:t>TOTAL</a:t>
                      </a:r>
                      <a:endParaRPr lang="fr-FR" sz="1000" b="1" kern="1200" dirty="0">
                        <a:solidFill>
                          <a:schemeClr val="dk1"/>
                        </a:solidFill>
                        <a:latin typeface="+mn-lt"/>
                        <a:ea typeface="+mn-ea"/>
                        <a:cs typeface="+mn-cs"/>
                      </a:endParaRPr>
                    </a:p>
                  </a:txBody>
                  <a:tcPr/>
                </a:tc>
                <a:tc>
                  <a:txBody>
                    <a:bodyPr/>
                    <a:lstStyle/>
                    <a:p>
                      <a:pPr algn="ctr"/>
                      <a:r>
                        <a:rPr lang="fr-FR" b="1" dirty="0" smtClean="0"/>
                        <a:t>48</a:t>
                      </a:r>
                      <a:endParaRPr lang="fr-FR" b="1" dirty="0"/>
                    </a:p>
                  </a:txBody>
                  <a:tcPr/>
                </a:tc>
                <a:tc>
                  <a:txBody>
                    <a:bodyPr/>
                    <a:lstStyle/>
                    <a:p>
                      <a:pPr algn="ctr"/>
                      <a:r>
                        <a:rPr lang="fr-FR" b="1" dirty="0" smtClean="0"/>
                        <a:t>70</a:t>
                      </a:r>
                      <a:endParaRPr lang="fr-FR" b="1" dirty="0"/>
                    </a:p>
                  </a:txBody>
                  <a:tcPr/>
                </a:tc>
                <a:tc>
                  <a:txBody>
                    <a:bodyPr/>
                    <a:lstStyle/>
                    <a:p>
                      <a:pPr algn="ctr"/>
                      <a:r>
                        <a:rPr lang="fr-FR" b="1" dirty="0" smtClean="0"/>
                        <a:t>43</a:t>
                      </a:r>
                      <a:endParaRPr lang="fr-FR" b="1" dirty="0"/>
                    </a:p>
                  </a:txBody>
                  <a:tcPr/>
                </a:tc>
                <a:tc>
                  <a:txBody>
                    <a:bodyPr/>
                    <a:lstStyle/>
                    <a:p>
                      <a:pPr algn="ctr"/>
                      <a:r>
                        <a:rPr lang="fr-FR" b="1" dirty="0" smtClean="0"/>
                        <a:t>43</a:t>
                      </a:r>
                      <a:endParaRPr lang="fr-FR" b="1" dirty="0"/>
                    </a:p>
                  </a:txBody>
                  <a:tcPr/>
                </a:tc>
                <a:tc>
                  <a:txBody>
                    <a:bodyPr/>
                    <a:lstStyle/>
                    <a:p>
                      <a:pPr algn="ctr"/>
                      <a:r>
                        <a:rPr lang="fr-FR" b="1" dirty="0" smtClean="0"/>
                        <a:t>43</a:t>
                      </a:r>
                      <a:endParaRPr lang="fr-FR" b="1" dirty="0"/>
                    </a:p>
                  </a:txBody>
                  <a:tcPr/>
                </a:tc>
                <a:tc>
                  <a:txBody>
                    <a:bodyPr/>
                    <a:lstStyle/>
                    <a:p>
                      <a:pPr algn="ctr"/>
                      <a:r>
                        <a:rPr lang="fr-FR" b="1" dirty="0" smtClean="0"/>
                        <a:t>53</a:t>
                      </a:r>
                      <a:endParaRPr lang="fr-FR" b="1" dirty="0"/>
                    </a:p>
                  </a:txBody>
                  <a:tcPr/>
                </a:tc>
                <a:tc>
                  <a:txBody>
                    <a:bodyPr/>
                    <a:lstStyle/>
                    <a:p>
                      <a:pPr algn="ctr"/>
                      <a:r>
                        <a:rPr lang="fr-FR" b="1" dirty="0" smtClean="0"/>
                        <a:t>60</a:t>
                      </a:r>
                      <a:endParaRPr lang="fr-FR" b="1" dirty="0"/>
                    </a:p>
                  </a:txBody>
                  <a:tcPr/>
                </a:tc>
                <a:tc>
                  <a:txBody>
                    <a:bodyPr/>
                    <a:lstStyle/>
                    <a:p>
                      <a:pPr algn="ctr"/>
                      <a:r>
                        <a:rPr lang="fr-FR" b="1" dirty="0" smtClean="0"/>
                        <a:t>300</a:t>
                      </a:r>
                      <a:endParaRPr lang="fr-FR" b="1" dirty="0"/>
                    </a:p>
                  </a:txBody>
                  <a:tcPr/>
                </a:tc>
              </a:tr>
            </a:tbl>
          </a:graphicData>
        </a:graphic>
      </p:graphicFrame>
      <p:sp>
        <p:nvSpPr>
          <p:cNvPr id="7" name="Espace réservé du texte 1"/>
          <p:cNvSpPr>
            <a:spLocks noGrp="1"/>
          </p:cNvSpPr>
          <p:nvPr>
            <p:ph type="body" sz="quarter" idx="14"/>
          </p:nvPr>
        </p:nvSpPr>
        <p:spPr>
          <a:xfrm>
            <a:off x="611560" y="404664"/>
            <a:ext cx="2846764" cy="580062"/>
          </a:xfrm>
        </p:spPr>
        <p:txBody>
          <a:bodyPr/>
          <a:lstStyle/>
          <a:p>
            <a:r>
              <a:rPr lang="fr-FR" sz="2400" dirty="0" smtClean="0"/>
              <a:t>Le projets et leurs partenaires</a:t>
            </a:r>
            <a:endParaRPr lang="fr-FR" sz="2400" dirty="0"/>
          </a:p>
        </p:txBody>
      </p:sp>
    </p:spTree>
    <p:extLst>
      <p:ext uri="{BB962C8B-B14F-4D97-AF65-F5344CB8AC3E}">
        <p14:creationId xmlns:p14="http://schemas.microsoft.com/office/powerpoint/2010/main" val="311035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24049" y="0"/>
            <a:ext cx="3779912" cy="580062"/>
          </a:xfrm>
        </p:spPr>
        <p:txBody>
          <a:bodyPr/>
          <a:lstStyle/>
          <a:p>
            <a:r>
              <a:rPr lang="fr-FR" sz="3200" dirty="0" smtClean="0"/>
              <a:t>Estimation financière des projets</a:t>
            </a:r>
            <a:endParaRPr lang="fr-FR" sz="3200" dirty="0"/>
          </a:p>
        </p:txBody>
      </p:sp>
      <p:graphicFrame>
        <p:nvGraphicFramePr>
          <p:cNvPr id="4" name="Tableau 3"/>
          <p:cNvGraphicFramePr>
            <a:graphicFrameLocks noGrp="1"/>
          </p:cNvGraphicFramePr>
          <p:nvPr>
            <p:extLst>
              <p:ext uri="{D42A27DB-BD31-4B8C-83A1-F6EECF244321}">
                <p14:modId xmlns:p14="http://schemas.microsoft.com/office/powerpoint/2010/main" val="3532148544"/>
              </p:ext>
            </p:extLst>
          </p:nvPr>
        </p:nvGraphicFramePr>
        <p:xfrm>
          <a:off x="-4" y="1685128"/>
          <a:ext cx="9144004" cy="5200256"/>
        </p:xfrm>
        <a:graphic>
          <a:graphicData uri="http://schemas.openxmlformats.org/drawingml/2006/table">
            <a:tbl>
              <a:tblPr firstRow="1" bandRow="1">
                <a:tableStyleId>{5C22544A-7EE6-4342-B048-85BDC9FD1C3A}</a:tableStyleId>
              </a:tblPr>
              <a:tblGrid>
                <a:gridCol w="1310153"/>
                <a:gridCol w="873813"/>
                <a:gridCol w="1112121"/>
                <a:gridCol w="1116239"/>
                <a:gridCol w="1187440"/>
                <a:gridCol w="1112121"/>
                <a:gridCol w="1032684"/>
                <a:gridCol w="1399433"/>
              </a:tblGrid>
              <a:tr h="844381">
                <a:tc>
                  <a:txBody>
                    <a:bodyPr/>
                    <a:lstStyle/>
                    <a:p>
                      <a:endParaRPr lang="fr-FR" sz="1200" dirty="0"/>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Cout accompagnement par le GIE</a:t>
                      </a:r>
                      <a:endParaRPr lang="fr-FR" sz="1200" b="1" kern="1200" dirty="0">
                        <a:solidFill>
                          <a:schemeClr val="lt1"/>
                        </a:solidFill>
                        <a:latin typeface="+mn-lt"/>
                        <a:ea typeface="+mn-ea"/>
                        <a:cs typeface="+mn-cs"/>
                      </a:endParaRPr>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Cout accompagnement par l’association partenaire</a:t>
                      </a:r>
                      <a:endParaRPr lang="fr-FR" sz="1200" b="1" kern="1200" dirty="0">
                        <a:solidFill>
                          <a:schemeClr val="lt1"/>
                        </a:solidFill>
                        <a:latin typeface="+mn-lt"/>
                        <a:ea typeface="+mn-ea"/>
                        <a:cs typeface="+mn-cs"/>
                      </a:endParaRPr>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Cout des </a:t>
                      </a:r>
                      <a:r>
                        <a:rPr lang="fr-FR" sz="1100" b="1" kern="1200" dirty="0" smtClean="0">
                          <a:solidFill>
                            <a:schemeClr val="lt1"/>
                          </a:solidFill>
                          <a:latin typeface="+mn-lt"/>
                          <a:ea typeface="+mn-ea"/>
                          <a:cs typeface="+mn-cs"/>
                        </a:rPr>
                        <a:t>Déplacements</a:t>
                      </a:r>
                      <a:endParaRPr lang="fr-FR" sz="1100" b="1" kern="1200" dirty="0">
                        <a:solidFill>
                          <a:schemeClr val="lt1"/>
                        </a:solidFill>
                        <a:latin typeface="+mn-lt"/>
                        <a:ea typeface="+mn-ea"/>
                        <a:cs typeface="+mn-cs"/>
                      </a:endParaRPr>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Provision pour risques</a:t>
                      </a:r>
                      <a:r>
                        <a:rPr lang="fr-FR" sz="1200" b="1" kern="1200" baseline="0" dirty="0" smtClean="0">
                          <a:solidFill>
                            <a:schemeClr val="lt1"/>
                          </a:solidFill>
                          <a:latin typeface="+mn-lt"/>
                          <a:ea typeface="+mn-ea"/>
                          <a:cs typeface="+mn-cs"/>
                        </a:rPr>
                        <a:t> locatifs</a:t>
                      </a:r>
                      <a:endParaRPr lang="fr-FR" sz="1200" b="1" kern="1200" dirty="0">
                        <a:solidFill>
                          <a:schemeClr val="lt1"/>
                        </a:solidFill>
                        <a:latin typeface="+mn-lt"/>
                        <a:ea typeface="+mn-ea"/>
                        <a:cs typeface="+mn-cs"/>
                      </a:endParaRPr>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Total des charges</a:t>
                      </a:r>
                      <a:endParaRPr lang="fr-FR" sz="1200" b="1" kern="1200" dirty="0">
                        <a:solidFill>
                          <a:schemeClr val="lt1"/>
                        </a:solidFill>
                        <a:latin typeface="+mn-lt"/>
                        <a:ea typeface="+mn-ea"/>
                        <a:cs typeface="+mn-cs"/>
                      </a:endParaRPr>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Ressources</a:t>
                      </a:r>
                    </a:p>
                    <a:p>
                      <a:pPr marL="0" algn="ctr" defTabSz="914400" rtl="0" eaLnBrk="1" latinLnBrk="0" hangingPunct="1"/>
                      <a:r>
                        <a:rPr lang="fr-FR" sz="1200" b="1" kern="1200" dirty="0" smtClean="0">
                          <a:solidFill>
                            <a:schemeClr val="lt1"/>
                          </a:solidFill>
                          <a:latin typeface="+mn-lt"/>
                          <a:ea typeface="+mn-ea"/>
                          <a:cs typeface="+mn-cs"/>
                        </a:rPr>
                        <a:t>30% AAP</a:t>
                      </a:r>
                      <a:endParaRPr lang="fr-FR" sz="1200" b="1" kern="1200" dirty="0">
                        <a:solidFill>
                          <a:schemeClr val="lt1"/>
                        </a:solidFill>
                        <a:latin typeface="+mn-lt"/>
                        <a:ea typeface="+mn-ea"/>
                        <a:cs typeface="+mn-cs"/>
                      </a:endParaRPr>
                    </a:p>
                  </a:txBody>
                  <a:tcPr/>
                </a:tc>
                <a:tc>
                  <a:txBody>
                    <a:bodyPr/>
                    <a:lstStyle/>
                    <a:p>
                      <a:pPr marL="0" algn="ctr" defTabSz="914400" rtl="0" eaLnBrk="1" latinLnBrk="0" hangingPunct="1"/>
                      <a:r>
                        <a:rPr lang="fr-FR" sz="1200" b="1" kern="1200" dirty="0" smtClean="0">
                          <a:solidFill>
                            <a:schemeClr val="lt1"/>
                          </a:solidFill>
                          <a:latin typeface="+mn-lt"/>
                          <a:ea typeface="+mn-ea"/>
                          <a:cs typeface="+mn-cs"/>
                        </a:rPr>
                        <a:t>Soldes restant à financer</a:t>
                      </a:r>
                      <a:endParaRPr lang="fr-FR" sz="1200" b="1" kern="1200" dirty="0">
                        <a:solidFill>
                          <a:schemeClr val="lt1"/>
                        </a:solidFill>
                        <a:latin typeface="+mn-lt"/>
                        <a:ea typeface="+mn-ea"/>
                        <a:cs typeface="+mn-cs"/>
                      </a:endParaRPr>
                    </a:p>
                  </a:txBody>
                  <a:tcPr/>
                </a:tc>
              </a:tr>
              <a:tr h="588508">
                <a:tc>
                  <a:txBody>
                    <a:bodyPr/>
                    <a:lstStyle/>
                    <a:p>
                      <a:pPr marL="0" indent="-342900">
                        <a:buFont typeface="+mj-lt"/>
                        <a:buAutoNum type="arabicPeriod"/>
                      </a:pPr>
                      <a:r>
                        <a:rPr lang="fr-FR" sz="1000" b="1" dirty="0" smtClean="0"/>
                        <a:t>Amplifier la solution du logement adapté accompagné</a:t>
                      </a:r>
                      <a:endParaRPr lang="fr-FR" sz="1000" dirty="0"/>
                    </a:p>
                  </a:txBody>
                  <a:tcPr/>
                </a:tc>
                <a:tc>
                  <a:txBody>
                    <a:bodyPr/>
                    <a:lstStyle/>
                    <a:p>
                      <a:pPr algn="ctr" rtl="0" fontAlgn="b"/>
                      <a:r>
                        <a:rPr lang="fr-FR" sz="1400" b="1" i="0" u="none" strike="noStrike" dirty="0">
                          <a:solidFill>
                            <a:srgbClr val="000000"/>
                          </a:solidFill>
                          <a:effectLst/>
                          <a:latin typeface="Calibri"/>
                        </a:rPr>
                        <a:t>18 000 €</a:t>
                      </a:r>
                    </a:p>
                  </a:txBody>
                  <a:tcPr marL="9525" marR="9525" marT="9525" marB="0" anchor="b"/>
                </a:tc>
                <a:tc>
                  <a:txBody>
                    <a:bodyPr/>
                    <a:lstStyle/>
                    <a:p>
                      <a:pPr algn="ctr" rtl="0" fontAlgn="b"/>
                      <a:r>
                        <a:rPr lang="fr-FR" sz="1400" b="1" i="0" u="none" strike="noStrike" dirty="0">
                          <a:solidFill>
                            <a:srgbClr val="000000"/>
                          </a:solidFill>
                          <a:effectLst/>
                          <a:latin typeface="Calibri"/>
                        </a:rPr>
                        <a:t>90 000 €</a:t>
                      </a:r>
                    </a:p>
                  </a:txBody>
                  <a:tcPr marL="9525" marR="9525" marT="9525" marB="0" anchor="b"/>
                </a:tc>
                <a:tc>
                  <a:txBody>
                    <a:bodyPr/>
                    <a:lstStyle/>
                    <a:p>
                      <a:pPr algn="ctr" rtl="0" fontAlgn="b"/>
                      <a:r>
                        <a:rPr lang="fr-FR" sz="1400" b="1" i="0" u="none" strike="noStrike" dirty="0">
                          <a:solidFill>
                            <a:srgbClr val="000000"/>
                          </a:solidFill>
                          <a:effectLst/>
                          <a:latin typeface="Calibri"/>
                        </a:rPr>
                        <a:t>9 000 €</a:t>
                      </a:r>
                    </a:p>
                  </a:txBody>
                  <a:tcPr marL="9525" marR="9525" marT="9525" marB="0" anchor="b"/>
                </a:tc>
                <a:tc>
                  <a:txBody>
                    <a:bodyPr/>
                    <a:lstStyle/>
                    <a:p>
                      <a:pPr algn="ctr" rtl="0" fontAlgn="b"/>
                      <a:r>
                        <a:rPr lang="fr-FR" sz="1400" b="1" i="0" u="none" strike="noStrike" dirty="0">
                          <a:solidFill>
                            <a:srgbClr val="000000"/>
                          </a:solidFill>
                          <a:effectLst/>
                          <a:latin typeface="Calibri"/>
                        </a:rPr>
                        <a:t>48 000 €</a:t>
                      </a:r>
                    </a:p>
                  </a:txBody>
                  <a:tcPr marL="9525" marR="9525" marT="9525" marB="0" anchor="b"/>
                </a:tc>
                <a:tc>
                  <a:txBody>
                    <a:bodyPr/>
                    <a:lstStyle/>
                    <a:p>
                      <a:pPr algn="ctr" rtl="0" fontAlgn="b"/>
                      <a:r>
                        <a:rPr lang="fr-FR" sz="1400" b="1" i="0" u="none" strike="noStrike" dirty="0">
                          <a:solidFill>
                            <a:srgbClr val="000000"/>
                          </a:solidFill>
                          <a:effectLst/>
                          <a:latin typeface="Calibri"/>
                        </a:rPr>
                        <a:t>165 000 €</a:t>
                      </a:r>
                    </a:p>
                  </a:txBody>
                  <a:tcPr marL="9525" marR="9525" marT="9525" marB="0" anchor="b"/>
                </a:tc>
                <a:tc>
                  <a:txBody>
                    <a:bodyPr/>
                    <a:lstStyle/>
                    <a:p>
                      <a:pPr algn="ctr" rtl="0" fontAlgn="b"/>
                      <a:r>
                        <a:rPr lang="fr-FR" sz="1400" b="1" i="0" u="none" strike="noStrike" dirty="0">
                          <a:solidFill>
                            <a:srgbClr val="000000"/>
                          </a:solidFill>
                          <a:effectLst/>
                          <a:latin typeface="Calibri"/>
                        </a:rPr>
                        <a:t>49 500 €</a:t>
                      </a:r>
                    </a:p>
                  </a:txBody>
                  <a:tcPr marL="9525" marR="9525" marT="9525" marB="0" anchor="b"/>
                </a:tc>
                <a:tc>
                  <a:txBody>
                    <a:bodyPr/>
                    <a:lstStyle/>
                    <a:p>
                      <a:pPr algn="ctr" rtl="0" fontAlgn="b"/>
                      <a:r>
                        <a:rPr lang="fr-FR" sz="1400" b="1" i="0" u="none" strike="noStrike" dirty="0">
                          <a:solidFill>
                            <a:srgbClr val="000000"/>
                          </a:solidFill>
                          <a:effectLst/>
                          <a:latin typeface="Calibri"/>
                        </a:rPr>
                        <a:t>115 500 €</a:t>
                      </a:r>
                    </a:p>
                  </a:txBody>
                  <a:tcPr marL="9525" marR="9525" marT="9525" marB="0" anchor="b"/>
                </a:tc>
              </a:tr>
              <a:tr h="716445">
                <a:tc>
                  <a:txBody>
                    <a:bodyPr/>
                    <a:lstStyle/>
                    <a:p>
                      <a:pPr lvl="0" algn="ctr"/>
                      <a:r>
                        <a:rPr lang="fr-FR" sz="1000" b="1" kern="1200" dirty="0" smtClean="0">
                          <a:solidFill>
                            <a:schemeClr val="dk1"/>
                          </a:solidFill>
                          <a:latin typeface="+mn-lt"/>
                          <a:ea typeface="+mn-ea"/>
                          <a:cs typeface="+mn-cs"/>
                        </a:rPr>
                        <a:t>2 . Favoriser l’accès au logement des personnes souffrant de troubles de la santé mentale</a:t>
                      </a:r>
                      <a:endParaRPr lang="fr-FR" sz="1000" b="1" kern="1200" dirty="0">
                        <a:solidFill>
                          <a:schemeClr val="dk1"/>
                        </a:solidFill>
                        <a:latin typeface="+mn-lt"/>
                        <a:ea typeface="+mn-ea"/>
                        <a:cs typeface="+mn-cs"/>
                      </a:endParaRPr>
                    </a:p>
                  </a:txBody>
                  <a:tcPr/>
                </a:tc>
                <a:tc>
                  <a:txBody>
                    <a:bodyPr/>
                    <a:lstStyle/>
                    <a:p>
                      <a:pPr algn="ctr" rtl="0" fontAlgn="b"/>
                      <a:r>
                        <a:rPr lang="fr-FR" sz="1400" b="1" i="0" u="none" strike="noStrike" dirty="0">
                          <a:solidFill>
                            <a:srgbClr val="000000"/>
                          </a:solidFill>
                          <a:effectLst/>
                          <a:latin typeface="Calibri"/>
                        </a:rPr>
                        <a:t>19 500 €</a:t>
                      </a:r>
                    </a:p>
                  </a:txBody>
                  <a:tcPr marL="9525" marR="9525" marT="9525" marB="0" anchor="b"/>
                </a:tc>
                <a:tc>
                  <a:txBody>
                    <a:bodyPr/>
                    <a:lstStyle/>
                    <a:p>
                      <a:pPr algn="ctr" rtl="0" fontAlgn="b"/>
                      <a:r>
                        <a:rPr lang="fr-FR" sz="1400" b="1" i="0" u="none" strike="noStrike">
                          <a:solidFill>
                            <a:srgbClr val="000000"/>
                          </a:solidFill>
                          <a:effectLst/>
                          <a:latin typeface="Calibri"/>
                        </a:rPr>
                        <a:t>130 000 €</a:t>
                      </a:r>
                    </a:p>
                  </a:txBody>
                  <a:tcPr marL="9525" marR="9525" marT="9525" marB="0" anchor="b"/>
                </a:tc>
                <a:tc>
                  <a:txBody>
                    <a:bodyPr/>
                    <a:lstStyle/>
                    <a:p>
                      <a:pPr algn="ctr" rtl="0" fontAlgn="b"/>
                      <a:r>
                        <a:rPr lang="fr-FR" sz="1400" b="1" i="0" u="none" strike="noStrike">
                          <a:solidFill>
                            <a:srgbClr val="000000"/>
                          </a:solidFill>
                          <a:effectLst/>
                          <a:latin typeface="Calibri"/>
                        </a:rPr>
                        <a:t>19 500 €</a:t>
                      </a:r>
                    </a:p>
                  </a:txBody>
                  <a:tcPr marL="9525" marR="9525" marT="9525" marB="0" anchor="b"/>
                </a:tc>
                <a:tc>
                  <a:txBody>
                    <a:bodyPr/>
                    <a:lstStyle/>
                    <a:p>
                      <a:pPr algn="ctr" rtl="0" fontAlgn="b"/>
                      <a:r>
                        <a:rPr lang="fr-FR" sz="1400" b="1" i="0" u="none" strike="noStrike">
                          <a:solidFill>
                            <a:srgbClr val="000000"/>
                          </a:solidFill>
                          <a:effectLst/>
                          <a:latin typeface="Calibri"/>
                        </a:rPr>
                        <a:t>52 000 €</a:t>
                      </a:r>
                    </a:p>
                  </a:txBody>
                  <a:tcPr marL="9525" marR="9525" marT="9525" marB="0" anchor="b"/>
                </a:tc>
                <a:tc>
                  <a:txBody>
                    <a:bodyPr/>
                    <a:lstStyle/>
                    <a:p>
                      <a:pPr algn="ctr" rtl="0" fontAlgn="b"/>
                      <a:r>
                        <a:rPr lang="fr-FR" sz="1400" b="1" i="0" u="none" strike="noStrike" dirty="0">
                          <a:solidFill>
                            <a:srgbClr val="000000"/>
                          </a:solidFill>
                          <a:effectLst/>
                          <a:latin typeface="Calibri"/>
                        </a:rPr>
                        <a:t>221 000 €</a:t>
                      </a:r>
                    </a:p>
                  </a:txBody>
                  <a:tcPr marL="9525" marR="9525" marT="9525" marB="0" anchor="b"/>
                </a:tc>
                <a:tc>
                  <a:txBody>
                    <a:bodyPr/>
                    <a:lstStyle/>
                    <a:p>
                      <a:pPr algn="ctr" rtl="0" fontAlgn="b"/>
                      <a:r>
                        <a:rPr lang="fr-FR" sz="1400" b="1" i="0" u="none" strike="noStrike" dirty="0">
                          <a:solidFill>
                            <a:srgbClr val="000000"/>
                          </a:solidFill>
                          <a:effectLst/>
                          <a:latin typeface="Calibri"/>
                        </a:rPr>
                        <a:t>66 300 €</a:t>
                      </a:r>
                    </a:p>
                  </a:txBody>
                  <a:tcPr marL="9525" marR="9525" marT="9525" marB="0" anchor="b"/>
                </a:tc>
                <a:tc>
                  <a:txBody>
                    <a:bodyPr/>
                    <a:lstStyle/>
                    <a:p>
                      <a:pPr algn="ctr" rtl="0" fontAlgn="b"/>
                      <a:r>
                        <a:rPr lang="fr-FR" sz="1400" b="1" i="0" u="none" strike="noStrike" dirty="0">
                          <a:solidFill>
                            <a:srgbClr val="000000"/>
                          </a:solidFill>
                          <a:effectLst/>
                          <a:latin typeface="Calibri"/>
                        </a:rPr>
                        <a:t>154 700 €</a:t>
                      </a:r>
                    </a:p>
                  </a:txBody>
                  <a:tcPr marL="9525" marR="9525" marT="9525" marB="0" anchor="b"/>
                </a:tc>
              </a:tr>
              <a:tr h="8827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kern="1200" dirty="0" smtClean="0">
                          <a:solidFill>
                            <a:schemeClr val="dk1"/>
                          </a:solidFill>
                          <a:latin typeface="+mn-lt"/>
                          <a:ea typeface="+mn-ea"/>
                          <a:cs typeface="+mn-cs"/>
                        </a:rPr>
                        <a:t>3.  Adopter une solution logement appropriée aux personnes incarcérées, aux peines alternatives et aux sortants de prison</a:t>
                      </a:r>
                    </a:p>
                  </a:txBody>
                  <a:tcPr/>
                </a:tc>
                <a:tc>
                  <a:txBody>
                    <a:bodyPr/>
                    <a:lstStyle/>
                    <a:p>
                      <a:pPr algn="ctr" rtl="0" fontAlgn="b"/>
                      <a:r>
                        <a:rPr lang="fr-FR" sz="1400" b="1" i="0" u="none" strike="noStrike">
                          <a:solidFill>
                            <a:srgbClr val="000000"/>
                          </a:solidFill>
                          <a:effectLst/>
                          <a:latin typeface="Calibri"/>
                        </a:rPr>
                        <a:t>12 000 €</a:t>
                      </a:r>
                    </a:p>
                  </a:txBody>
                  <a:tcPr marL="9525" marR="9525" marT="9525" marB="0" anchor="b"/>
                </a:tc>
                <a:tc>
                  <a:txBody>
                    <a:bodyPr/>
                    <a:lstStyle/>
                    <a:p>
                      <a:pPr algn="ctr" rtl="0" fontAlgn="b"/>
                      <a:r>
                        <a:rPr lang="fr-FR" sz="1400" b="1" i="0" u="none" strike="noStrike">
                          <a:solidFill>
                            <a:srgbClr val="000000"/>
                          </a:solidFill>
                          <a:effectLst/>
                          <a:latin typeface="Calibri"/>
                        </a:rPr>
                        <a:t>90 000 €</a:t>
                      </a:r>
                    </a:p>
                  </a:txBody>
                  <a:tcPr marL="9525" marR="9525" marT="9525" marB="0" anchor="b"/>
                </a:tc>
                <a:tc>
                  <a:txBody>
                    <a:bodyPr/>
                    <a:lstStyle/>
                    <a:p>
                      <a:pPr algn="ctr" rtl="0" fontAlgn="b"/>
                      <a:r>
                        <a:rPr lang="fr-FR" sz="1400" b="1" i="0" u="none" strike="noStrike">
                          <a:solidFill>
                            <a:srgbClr val="000000"/>
                          </a:solidFill>
                          <a:effectLst/>
                          <a:latin typeface="Calibri"/>
                        </a:rPr>
                        <a:t>9 000 €</a:t>
                      </a:r>
                    </a:p>
                  </a:txBody>
                  <a:tcPr marL="9525" marR="9525" marT="9525" marB="0" anchor="b"/>
                </a:tc>
                <a:tc>
                  <a:txBody>
                    <a:bodyPr/>
                    <a:lstStyle/>
                    <a:p>
                      <a:pPr algn="ctr" rtl="0" fontAlgn="b"/>
                      <a:r>
                        <a:rPr lang="fr-FR" sz="1400" b="1" i="0" u="none" strike="noStrike">
                          <a:solidFill>
                            <a:srgbClr val="000000"/>
                          </a:solidFill>
                          <a:effectLst/>
                          <a:latin typeface="Calibri"/>
                        </a:rPr>
                        <a:t>48 000 €</a:t>
                      </a:r>
                    </a:p>
                  </a:txBody>
                  <a:tcPr marL="9525" marR="9525" marT="9525" marB="0" anchor="b"/>
                </a:tc>
                <a:tc>
                  <a:txBody>
                    <a:bodyPr/>
                    <a:lstStyle/>
                    <a:p>
                      <a:pPr algn="ctr" rtl="0" fontAlgn="b"/>
                      <a:r>
                        <a:rPr lang="fr-FR" sz="1400" b="1" i="0" u="none" strike="noStrike" dirty="0">
                          <a:solidFill>
                            <a:srgbClr val="000000"/>
                          </a:solidFill>
                          <a:effectLst/>
                          <a:latin typeface="Calibri"/>
                        </a:rPr>
                        <a:t>159 000 €</a:t>
                      </a:r>
                    </a:p>
                  </a:txBody>
                  <a:tcPr marL="9525" marR="9525" marT="9525" marB="0" anchor="b"/>
                </a:tc>
                <a:tc>
                  <a:txBody>
                    <a:bodyPr/>
                    <a:lstStyle/>
                    <a:p>
                      <a:pPr algn="ctr" rtl="0" fontAlgn="b"/>
                      <a:r>
                        <a:rPr lang="fr-FR" sz="1400" b="1" i="0" u="none" strike="noStrike" dirty="0">
                          <a:solidFill>
                            <a:srgbClr val="000000"/>
                          </a:solidFill>
                          <a:effectLst/>
                          <a:latin typeface="Calibri"/>
                        </a:rPr>
                        <a:t>47 700 €</a:t>
                      </a:r>
                    </a:p>
                  </a:txBody>
                  <a:tcPr marL="9525" marR="9525" marT="9525" marB="0" anchor="b"/>
                </a:tc>
                <a:tc>
                  <a:txBody>
                    <a:bodyPr/>
                    <a:lstStyle/>
                    <a:p>
                      <a:pPr algn="ctr" rtl="0" fontAlgn="b"/>
                      <a:r>
                        <a:rPr lang="fr-FR" sz="1400" b="1" i="0" u="none" strike="noStrike" dirty="0">
                          <a:solidFill>
                            <a:srgbClr val="000000"/>
                          </a:solidFill>
                          <a:effectLst/>
                          <a:latin typeface="Calibri"/>
                        </a:rPr>
                        <a:t>111 300 €</a:t>
                      </a:r>
                    </a:p>
                  </a:txBody>
                  <a:tcPr marL="9525" marR="9525" marT="9525" marB="0" anchor="b"/>
                </a:tc>
              </a:tr>
              <a:tr h="460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kern="1200" dirty="0" smtClean="0">
                          <a:solidFill>
                            <a:schemeClr val="dk1"/>
                          </a:solidFill>
                          <a:latin typeface="+mn-lt"/>
                          <a:ea typeface="+mn-ea"/>
                          <a:cs typeface="+mn-cs"/>
                        </a:rPr>
                        <a:t>4.  « Solution </a:t>
                      </a:r>
                      <a:r>
                        <a:rPr lang="fr-FR" sz="1000" b="1" kern="1200" dirty="0" err="1" smtClean="0">
                          <a:solidFill>
                            <a:schemeClr val="dk1"/>
                          </a:solidFill>
                          <a:latin typeface="+mn-lt"/>
                          <a:ea typeface="+mn-ea"/>
                          <a:cs typeface="+mn-cs"/>
                        </a:rPr>
                        <a:t>ré-assurance</a:t>
                      </a:r>
                      <a:r>
                        <a:rPr lang="fr-FR" sz="1000" b="1" kern="1200" dirty="0" smtClean="0">
                          <a:solidFill>
                            <a:schemeClr val="dk1"/>
                          </a:solidFill>
                          <a:latin typeface="+mn-lt"/>
                          <a:ea typeface="+mn-ea"/>
                          <a:cs typeface="+mn-cs"/>
                        </a:rPr>
                        <a:t> du locataire »</a:t>
                      </a:r>
                    </a:p>
                  </a:txBody>
                  <a:tcPr/>
                </a:tc>
                <a:tc>
                  <a:txBody>
                    <a:bodyPr/>
                    <a:lstStyle/>
                    <a:p>
                      <a:pPr algn="ctr" rtl="0" fontAlgn="b"/>
                      <a:r>
                        <a:rPr lang="fr-FR" sz="1400" b="1" i="0" u="none" strike="noStrike" dirty="0">
                          <a:solidFill>
                            <a:srgbClr val="000000"/>
                          </a:solidFill>
                          <a:effectLst/>
                          <a:latin typeface="Calibri"/>
                        </a:rPr>
                        <a:t>5 500 €</a:t>
                      </a:r>
                    </a:p>
                  </a:txBody>
                  <a:tcPr marL="9525" marR="9525" marT="9525" marB="0" anchor="b"/>
                </a:tc>
                <a:tc>
                  <a:txBody>
                    <a:bodyPr/>
                    <a:lstStyle/>
                    <a:p>
                      <a:pPr algn="ctr" rtl="0" fontAlgn="b"/>
                      <a:r>
                        <a:rPr lang="fr-FR" sz="1400" b="1" i="0" u="none" strike="noStrike" dirty="0">
                          <a:solidFill>
                            <a:srgbClr val="000000"/>
                          </a:solidFill>
                          <a:effectLst/>
                          <a:latin typeface="Calibri"/>
                        </a:rPr>
                        <a:t>41 250 €</a:t>
                      </a:r>
                    </a:p>
                  </a:txBody>
                  <a:tcPr marL="9525" marR="9525" marT="9525" marB="0" anchor="b"/>
                </a:tc>
                <a:tc>
                  <a:txBody>
                    <a:bodyPr/>
                    <a:lstStyle/>
                    <a:p>
                      <a:pPr algn="ctr" rtl="0" fontAlgn="b"/>
                      <a:r>
                        <a:rPr lang="fr-FR" sz="1400" b="1" i="0" u="none" strike="noStrike">
                          <a:solidFill>
                            <a:srgbClr val="000000"/>
                          </a:solidFill>
                          <a:effectLst/>
                          <a:latin typeface="Calibri"/>
                        </a:rPr>
                        <a:t>4 125 €</a:t>
                      </a:r>
                    </a:p>
                  </a:txBody>
                  <a:tcPr marL="9525" marR="9525" marT="9525" marB="0" anchor="b"/>
                </a:tc>
                <a:tc>
                  <a:txBody>
                    <a:bodyPr/>
                    <a:lstStyle/>
                    <a:p>
                      <a:pPr algn="ctr" rtl="0" fontAlgn="b"/>
                      <a:r>
                        <a:rPr lang="fr-FR" sz="1400" b="1" i="0" u="none" strike="noStrike" dirty="0">
                          <a:solidFill>
                            <a:srgbClr val="000000"/>
                          </a:solidFill>
                          <a:effectLst/>
                          <a:latin typeface="Calibri"/>
                        </a:rPr>
                        <a:t>44 000 €</a:t>
                      </a:r>
                    </a:p>
                  </a:txBody>
                  <a:tcPr marL="9525" marR="9525" marT="9525" marB="0" anchor="b"/>
                </a:tc>
                <a:tc>
                  <a:txBody>
                    <a:bodyPr/>
                    <a:lstStyle/>
                    <a:p>
                      <a:pPr algn="ctr" rtl="0" fontAlgn="b"/>
                      <a:r>
                        <a:rPr lang="fr-FR" sz="1400" b="1" i="0" u="none" strike="noStrike" dirty="0">
                          <a:solidFill>
                            <a:srgbClr val="000000"/>
                          </a:solidFill>
                          <a:effectLst/>
                          <a:latin typeface="Calibri"/>
                        </a:rPr>
                        <a:t>94 875 €</a:t>
                      </a:r>
                    </a:p>
                  </a:txBody>
                  <a:tcPr marL="9525" marR="9525" marT="9525" marB="0" anchor="b"/>
                </a:tc>
                <a:tc>
                  <a:txBody>
                    <a:bodyPr/>
                    <a:lstStyle/>
                    <a:p>
                      <a:pPr algn="ctr" rtl="0" fontAlgn="b"/>
                      <a:r>
                        <a:rPr lang="fr-FR" sz="1400" b="1" i="0" u="none" strike="noStrike" dirty="0">
                          <a:solidFill>
                            <a:srgbClr val="000000"/>
                          </a:solidFill>
                          <a:effectLst/>
                          <a:latin typeface="Calibri"/>
                        </a:rPr>
                        <a:t>28 463 €</a:t>
                      </a:r>
                    </a:p>
                  </a:txBody>
                  <a:tcPr marL="9525" marR="9525" marT="9525" marB="0" anchor="b"/>
                </a:tc>
                <a:tc>
                  <a:txBody>
                    <a:bodyPr/>
                    <a:lstStyle/>
                    <a:p>
                      <a:pPr algn="ctr" rtl="0" fontAlgn="b"/>
                      <a:r>
                        <a:rPr lang="fr-FR" sz="1400" b="1" i="0" u="none" strike="noStrike" dirty="0">
                          <a:solidFill>
                            <a:srgbClr val="000000"/>
                          </a:solidFill>
                          <a:effectLst/>
                          <a:latin typeface="Calibri"/>
                        </a:rPr>
                        <a:t>66 413 €</a:t>
                      </a:r>
                    </a:p>
                  </a:txBody>
                  <a:tcPr marL="9525" marR="9525" marT="9525" marB="0" anchor="b"/>
                </a:tc>
              </a:tr>
              <a:tr h="5885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1" kern="1200" dirty="0" smtClean="0">
                          <a:solidFill>
                            <a:schemeClr val="dk1"/>
                          </a:solidFill>
                          <a:latin typeface="+mn-lt"/>
                          <a:ea typeface="+mn-ea"/>
                          <a:cs typeface="+mn-cs"/>
                        </a:rPr>
                        <a:t>5. Le public des personnes victimes de violences conjugales</a:t>
                      </a:r>
                    </a:p>
                  </a:txBody>
                  <a:tcPr/>
                </a:tc>
                <a:tc>
                  <a:txBody>
                    <a:bodyPr/>
                    <a:lstStyle/>
                    <a:p>
                      <a:pPr algn="ctr" rtl="0" fontAlgn="b"/>
                      <a:r>
                        <a:rPr lang="fr-FR" sz="1400" b="1" i="0" u="none" strike="noStrike">
                          <a:solidFill>
                            <a:srgbClr val="000000"/>
                          </a:solidFill>
                          <a:effectLst/>
                          <a:latin typeface="Calibri"/>
                        </a:rPr>
                        <a:t>6 000 €</a:t>
                      </a:r>
                    </a:p>
                  </a:txBody>
                  <a:tcPr marL="9525" marR="9525" marT="9525" marB="0" anchor="b"/>
                </a:tc>
                <a:tc>
                  <a:txBody>
                    <a:bodyPr/>
                    <a:lstStyle/>
                    <a:p>
                      <a:pPr algn="ctr" rtl="0" fontAlgn="b"/>
                      <a:r>
                        <a:rPr lang="fr-FR" sz="1400" b="1" i="0" u="none" strike="noStrike">
                          <a:solidFill>
                            <a:srgbClr val="000000"/>
                          </a:solidFill>
                          <a:effectLst/>
                          <a:latin typeface="Calibri"/>
                        </a:rPr>
                        <a:t>66 000 €</a:t>
                      </a:r>
                    </a:p>
                  </a:txBody>
                  <a:tcPr marL="9525" marR="9525" marT="9525" marB="0" anchor="b"/>
                </a:tc>
                <a:tc>
                  <a:txBody>
                    <a:bodyPr/>
                    <a:lstStyle/>
                    <a:p>
                      <a:pPr algn="ctr" rtl="0" fontAlgn="b"/>
                      <a:r>
                        <a:rPr lang="fr-FR" sz="1400" b="1" i="0" u="none" strike="noStrike">
                          <a:solidFill>
                            <a:srgbClr val="000000"/>
                          </a:solidFill>
                          <a:effectLst/>
                          <a:latin typeface="Calibri"/>
                        </a:rPr>
                        <a:t>8 400 €</a:t>
                      </a:r>
                    </a:p>
                  </a:txBody>
                  <a:tcPr marL="9525" marR="9525" marT="9525" marB="0" anchor="b"/>
                </a:tc>
                <a:tc>
                  <a:txBody>
                    <a:bodyPr/>
                    <a:lstStyle/>
                    <a:p>
                      <a:pPr algn="ctr" rtl="0" fontAlgn="b"/>
                      <a:r>
                        <a:rPr lang="fr-FR" sz="1400" b="1" i="0" u="none" strike="noStrike">
                          <a:solidFill>
                            <a:srgbClr val="000000"/>
                          </a:solidFill>
                          <a:effectLst/>
                          <a:latin typeface="Calibri"/>
                        </a:rPr>
                        <a:t>48 000 €</a:t>
                      </a:r>
                    </a:p>
                  </a:txBody>
                  <a:tcPr marL="9525" marR="9525" marT="9525" marB="0" anchor="b"/>
                </a:tc>
                <a:tc>
                  <a:txBody>
                    <a:bodyPr/>
                    <a:lstStyle/>
                    <a:p>
                      <a:pPr algn="ctr" rtl="0" fontAlgn="b"/>
                      <a:r>
                        <a:rPr lang="fr-FR" sz="1400" b="1" i="0" u="none" strike="noStrike">
                          <a:solidFill>
                            <a:srgbClr val="000000"/>
                          </a:solidFill>
                          <a:effectLst/>
                          <a:latin typeface="Calibri"/>
                        </a:rPr>
                        <a:t>128 400 €</a:t>
                      </a:r>
                    </a:p>
                  </a:txBody>
                  <a:tcPr marL="9525" marR="9525" marT="9525" marB="0" anchor="b"/>
                </a:tc>
                <a:tc>
                  <a:txBody>
                    <a:bodyPr/>
                    <a:lstStyle/>
                    <a:p>
                      <a:pPr algn="ctr" rtl="0" fontAlgn="b"/>
                      <a:r>
                        <a:rPr lang="fr-FR" sz="1400" b="1" i="0" u="none" strike="noStrike">
                          <a:solidFill>
                            <a:srgbClr val="000000"/>
                          </a:solidFill>
                          <a:effectLst/>
                          <a:latin typeface="Calibri"/>
                        </a:rPr>
                        <a:t>38 520 €</a:t>
                      </a:r>
                    </a:p>
                  </a:txBody>
                  <a:tcPr marL="9525" marR="9525" marT="9525" marB="0" anchor="b"/>
                </a:tc>
                <a:tc>
                  <a:txBody>
                    <a:bodyPr/>
                    <a:lstStyle/>
                    <a:p>
                      <a:pPr algn="ctr" rtl="0" fontAlgn="b"/>
                      <a:r>
                        <a:rPr lang="fr-FR" sz="1400" b="1" i="0" u="none" strike="noStrike" dirty="0">
                          <a:solidFill>
                            <a:srgbClr val="000000"/>
                          </a:solidFill>
                          <a:effectLst/>
                          <a:latin typeface="Calibri"/>
                        </a:rPr>
                        <a:t>89 880 €</a:t>
                      </a:r>
                    </a:p>
                  </a:txBody>
                  <a:tcPr marL="9525" marR="9525" marT="9525" marB="0" anchor="b"/>
                </a:tc>
              </a:tr>
              <a:tr h="338696">
                <a:tc>
                  <a:txBody>
                    <a:bodyPr/>
                    <a:lstStyle/>
                    <a:p>
                      <a:pPr algn="ctr"/>
                      <a:r>
                        <a:rPr lang="fr-FR" sz="1000" b="1" kern="1200" dirty="0" smtClean="0">
                          <a:solidFill>
                            <a:schemeClr val="dk1"/>
                          </a:solidFill>
                          <a:latin typeface="+mn-lt"/>
                          <a:ea typeface="+mn-ea"/>
                          <a:cs typeface="+mn-cs"/>
                        </a:rPr>
                        <a:t>TOTAL</a:t>
                      </a:r>
                      <a:endParaRPr lang="fr-FR" sz="1000" b="1" kern="1200" dirty="0">
                        <a:solidFill>
                          <a:schemeClr val="dk1"/>
                        </a:solidFill>
                        <a:latin typeface="+mn-lt"/>
                        <a:ea typeface="+mn-ea"/>
                        <a:cs typeface="+mn-cs"/>
                      </a:endParaRPr>
                    </a:p>
                  </a:txBody>
                  <a:tcPr/>
                </a:tc>
                <a:tc>
                  <a:txBody>
                    <a:bodyPr/>
                    <a:lstStyle/>
                    <a:p>
                      <a:pPr marL="0" algn="ctr" defTabSz="914400" rtl="0" eaLnBrk="1" fontAlgn="b" latinLnBrk="0" hangingPunct="1"/>
                      <a:r>
                        <a:rPr lang="fr-FR" sz="1400" b="1" i="0" u="none" strike="noStrike" kern="1200" dirty="0">
                          <a:solidFill>
                            <a:srgbClr val="000000"/>
                          </a:solidFill>
                          <a:effectLst/>
                          <a:latin typeface="Calibri"/>
                          <a:ea typeface="+mn-ea"/>
                          <a:cs typeface="+mn-cs"/>
                        </a:rPr>
                        <a:t>61 000 €</a:t>
                      </a:r>
                    </a:p>
                  </a:txBody>
                  <a:tcPr marL="9525" marR="9525" marT="9525" marB="0" anchor="b"/>
                </a:tc>
                <a:tc>
                  <a:txBody>
                    <a:bodyPr/>
                    <a:lstStyle/>
                    <a:p>
                      <a:pPr marL="0" algn="ctr" defTabSz="914400" rtl="0" eaLnBrk="1" fontAlgn="b" latinLnBrk="0" hangingPunct="1"/>
                      <a:r>
                        <a:rPr lang="fr-FR" sz="1400" b="1" i="0" u="none" strike="noStrike" kern="1200" dirty="0">
                          <a:solidFill>
                            <a:srgbClr val="000000"/>
                          </a:solidFill>
                          <a:effectLst/>
                          <a:latin typeface="Calibri"/>
                          <a:ea typeface="+mn-ea"/>
                          <a:cs typeface="+mn-cs"/>
                        </a:rPr>
                        <a:t>417 250 €</a:t>
                      </a:r>
                    </a:p>
                  </a:txBody>
                  <a:tcPr marL="9525" marR="9525" marT="9525" marB="0" anchor="b"/>
                </a:tc>
                <a:tc>
                  <a:txBody>
                    <a:bodyPr/>
                    <a:lstStyle/>
                    <a:p>
                      <a:pPr marL="0" algn="ctr" defTabSz="914400" rtl="0" eaLnBrk="1" fontAlgn="b" latinLnBrk="0" hangingPunct="1"/>
                      <a:r>
                        <a:rPr lang="fr-FR" sz="1400" b="1" i="0" u="none" strike="noStrike" kern="1200" dirty="0">
                          <a:solidFill>
                            <a:srgbClr val="000000"/>
                          </a:solidFill>
                          <a:effectLst/>
                          <a:latin typeface="Calibri"/>
                          <a:ea typeface="+mn-ea"/>
                          <a:cs typeface="+mn-cs"/>
                        </a:rPr>
                        <a:t>50 025 €</a:t>
                      </a:r>
                    </a:p>
                  </a:txBody>
                  <a:tcPr marL="9525" marR="9525" marT="9525" marB="0" anchor="b"/>
                </a:tc>
                <a:tc>
                  <a:txBody>
                    <a:bodyPr/>
                    <a:lstStyle/>
                    <a:p>
                      <a:pPr marL="0" algn="ctr" defTabSz="914400" rtl="0" eaLnBrk="1" fontAlgn="b" latinLnBrk="0" hangingPunct="1"/>
                      <a:r>
                        <a:rPr lang="fr-FR" sz="1400" b="1" i="0" u="none" strike="noStrike" kern="1200" dirty="0">
                          <a:solidFill>
                            <a:srgbClr val="000000"/>
                          </a:solidFill>
                          <a:effectLst/>
                          <a:latin typeface="Calibri"/>
                          <a:ea typeface="+mn-ea"/>
                          <a:cs typeface="+mn-cs"/>
                        </a:rPr>
                        <a:t>240 000 €</a:t>
                      </a:r>
                    </a:p>
                  </a:txBody>
                  <a:tcPr marL="9525" marR="9525" marT="9525" marB="0" anchor="b"/>
                </a:tc>
                <a:tc>
                  <a:txBody>
                    <a:bodyPr/>
                    <a:lstStyle/>
                    <a:p>
                      <a:pPr marL="0" algn="ctr" defTabSz="914400" rtl="0" eaLnBrk="1" fontAlgn="b" latinLnBrk="0" hangingPunct="1"/>
                      <a:r>
                        <a:rPr lang="fr-FR" sz="1400" b="1" i="0" u="none" strike="noStrike" kern="1200">
                          <a:solidFill>
                            <a:srgbClr val="000000"/>
                          </a:solidFill>
                          <a:effectLst/>
                          <a:latin typeface="Calibri"/>
                          <a:ea typeface="+mn-ea"/>
                          <a:cs typeface="+mn-cs"/>
                        </a:rPr>
                        <a:t>768 275 €</a:t>
                      </a:r>
                    </a:p>
                  </a:txBody>
                  <a:tcPr marL="9525" marR="9525" marT="9525" marB="0" anchor="b"/>
                </a:tc>
                <a:tc>
                  <a:txBody>
                    <a:bodyPr/>
                    <a:lstStyle/>
                    <a:p>
                      <a:pPr marL="0" algn="ctr" defTabSz="914400" rtl="0" eaLnBrk="1" fontAlgn="b" latinLnBrk="0" hangingPunct="1"/>
                      <a:r>
                        <a:rPr lang="fr-FR" sz="1400" b="1" i="0" u="none" strike="noStrike" kern="1200" dirty="0">
                          <a:solidFill>
                            <a:srgbClr val="000000"/>
                          </a:solidFill>
                          <a:effectLst/>
                          <a:latin typeface="Calibri"/>
                          <a:ea typeface="+mn-ea"/>
                          <a:cs typeface="+mn-cs"/>
                        </a:rPr>
                        <a:t>230 483 €</a:t>
                      </a:r>
                    </a:p>
                  </a:txBody>
                  <a:tcPr marL="9525" marR="9525" marT="9525" marB="0" anchor="b"/>
                </a:tc>
                <a:tc>
                  <a:txBody>
                    <a:bodyPr/>
                    <a:lstStyle/>
                    <a:p>
                      <a:pPr marL="0" algn="ctr" defTabSz="914400" rtl="0" eaLnBrk="1" fontAlgn="b" latinLnBrk="0" hangingPunct="1"/>
                      <a:r>
                        <a:rPr lang="fr-FR" sz="1400" b="1" i="0" u="none" strike="noStrike" kern="1200" dirty="0">
                          <a:solidFill>
                            <a:srgbClr val="000000"/>
                          </a:solidFill>
                          <a:effectLst/>
                          <a:latin typeface="Calibri"/>
                          <a:ea typeface="+mn-ea"/>
                          <a:cs typeface="+mn-cs"/>
                        </a:rPr>
                        <a:t>537 793 €</a:t>
                      </a:r>
                    </a:p>
                  </a:txBody>
                  <a:tcPr marL="9525" marR="9525" marT="9525" marB="0" anchor="b"/>
                </a:tc>
              </a:tr>
            </a:tbl>
          </a:graphicData>
        </a:graphic>
      </p:graphicFrame>
    </p:spTree>
    <p:extLst>
      <p:ext uri="{BB962C8B-B14F-4D97-AF65-F5344CB8AC3E}">
        <p14:creationId xmlns:p14="http://schemas.microsoft.com/office/powerpoint/2010/main" val="1450936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0" y="404664"/>
            <a:ext cx="3862720" cy="868362"/>
          </a:xfrm>
        </p:spPr>
        <p:txBody>
          <a:bodyPr/>
          <a:lstStyle/>
          <a:p>
            <a:r>
              <a:rPr lang="fr-FR" dirty="0"/>
              <a:t>Le </a:t>
            </a:r>
            <a:r>
              <a:rPr lang="fr-FR" dirty="0" smtClean="0"/>
              <a:t>Calendrier de la mise en </a:t>
            </a:r>
            <a:r>
              <a:rPr lang="fr-FR" dirty="0" err="1" smtClean="0"/>
              <a:t>oeuvre</a:t>
            </a:r>
            <a:endParaRPr lang="fr-FR" dirty="0"/>
          </a:p>
          <a:p>
            <a:endParaRPr lang="fr-FR" dirty="0"/>
          </a:p>
        </p:txBody>
      </p:sp>
      <p:sp>
        <p:nvSpPr>
          <p:cNvPr id="6" name="Espace réservé du texte 3"/>
          <p:cNvSpPr>
            <a:spLocks noGrp="1"/>
          </p:cNvSpPr>
          <p:nvPr>
            <p:ph type="body" sz="quarter" idx="11"/>
          </p:nvPr>
        </p:nvSpPr>
        <p:spPr>
          <a:xfrm>
            <a:off x="5364088" y="260648"/>
            <a:ext cx="3779912" cy="868362"/>
          </a:xfrm>
        </p:spPr>
        <p:txBody>
          <a:bodyPr/>
          <a:lstStyle/>
          <a:p>
            <a:r>
              <a:rPr lang="fr-FR" dirty="0" smtClean="0"/>
              <a:t>Phase préparatoire</a:t>
            </a:r>
          </a:p>
          <a:p>
            <a:r>
              <a:rPr lang="fr-FR" dirty="0" smtClean="0"/>
              <a:t>2014</a:t>
            </a:r>
            <a:endParaRPr lang="fr-FR" dirty="0"/>
          </a:p>
          <a:p>
            <a:endParaRPr lang="fr-FR" dirty="0"/>
          </a:p>
        </p:txBody>
      </p:sp>
      <p:sp>
        <p:nvSpPr>
          <p:cNvPr id="2" name="ZoneTexte 1"/>
          <p:cNvSpPr txBox="1"/>
          <p:nvPr/>
        </p:nvSpPr>
        <p:spPr>
          <a:xfrm>
            <a:off x="0" y="1628800"/>
            <a:ext cx="9144000" cy="4801314"/>
          </a:xfrm>
          <a:prstGeom prst="rect">
            <a:avLst/>
          </a:prstGeom>
          <a:noFill/>
        </p:spPr>
        <p:txBody>
          <a:bodyPr wrap="square" rtlCol="0">
            <a:spAutoFit/>
          </a:bodyPr>
          <a:lstStyle/>
          <a:p>
            <a:r>
              <a:rPr lang="fr-FR" b="1" dirty="0" smtClean="0"/>
              <a:t>Le projet sera construit selon 2 axes.</a:t>
            </a:r>
          </a:p>
          <a:p>
            <a:r>
              <a:rPr lang="fr-FR" b="1" dirty="0" smtClean="0"/>
              <a:t>L’axe </a:t>
            </a:r>
            <a:r>
              <a:rPr lang="fr-FR" b="1" dirty="0"/>
              <a:t>ingénierie</a:t>
            </a:r>
            <a:r>
              <a:rPr lang="fr-FR" dirty="0"/>
              <a:t> dont le but sera de construire le projet, lui donner le cadre d’action stratégique et les orientations opérationnelles, articuler le projet avec les actions </a:t>
            </a:r>
            <a:r>
              <a:rPr lang="fr-FR" dirty="0" smtClean="0"/>
              <a:t>de l’ensemble des acteurs du PDALPD en y intégrant ceux du SIAO.</a:t>
            </a:r>
          </a:p>
          <a:p>
            <a:r>
              <a:rPr lang="fr-FR" dirty="0" smtClean="0"/>
              <a:t>Il s’agira d’ajuster </a:t>
            </a:r>
            <a:r>
              <a:rPr lang="fr-FR" dirty="0"/>
              <a:t>les interventions durant toute la phase de l’expérimentation et définir les outils de mesure  pour </a:t>
            </a:r>
            <a:r>
              <a:rPr lang="fr-FR" dirty="0" smtClean="0"/>
              <a:t>pouvoir tirer </a:t>
            </a:r>
            <a:r>
              <a:rPr lang="fr-FR" dirty="0"/>
              <a:t>les enseignements du projet à l’échéance de </a:t>
            </a:r>
            <a:r>
              <a:rPr lang="fr-FR" dirty="0" smtClean="0"/>
              <a:t>3 </a:t>
            </a:r>
            <a:r>
              <a:rPr lang="fr-FR" dirty="0"/>
              <a:t>ans</a:t>
            </a:r>
          </a:p>
          <a:p>
            <a:r>
              <a:rPr lang="fr-FR" dirty="0"/>
              <a:t> </a:t>
            </a:r>
          </a:p>
          <a:p>
            <a:r>
              <a:rPr lang="fr-FR" b="1" dirty="0"/>
              <a:t>L’axe opérationnel</a:t>
            </a:r>
            <a:r>
              <a:rPr lang="fr-FR" dirty="0"/>
              <a:t> dont le but sera de permettre une mise en œuvre opérationnelle par les travailleurs sociaux de chaque structure de manière coordonnée, en développant des </a:t>
            </a:r>
            <a:r>
              <a:rPr lang="fr-FR" dirty="0" smtClean="0"/>
              <a:t>processus </a:t>
            </a:r>
            <a:r>
              <a:rPr lang="fr-FR" dirty="0"/>
              <a:t>et des formations partagés dans le respect des objectifs initiaux du projet.</a:t>
            </a:r>
          </a:p>
          <a:p>
            <a:endParaRPr lang="fr-FR" dirty="0" smtClean="0"/>
          </a:p>
          <a:p>
            <a:r>
              <a:rPr lang="fr-FR" dirty="0"/>
              <a:t>Un </a:t>
            </a:r>
            <a:r>
              <a:rPr lang="fr-FR" dirty="0" smtClean="0"/>
              <a:t>comité de pilotage stratégique interviendra </a:t>
            </a:r>
            <a:r>
              <a:rPr lang="fr-FR" dirty="0"/>
              <a:t>sur l’axe ingénierie. Il sera composé de représentants </a:t>
            </a:r>
            <a:r>
              <a:rPr lang="fr-FR" dirty="0" smtClean="0"/>
              <a:t>de l’ADO Habitat d’Ille et Vilaine et  d’un représentant de chaque structure partenaire. Il décidera des modalités de management des mesures par un groupe de suivi opérationnel (soit constitué par sous-projet soit par structure associative). Celui-ci veillera à </a:t>
            </a:r>
            <a:r>
              <a:rPr lang="fr-FR" dirty="0"/>
              <a:t>la mise en œuvre et au suivi des mesures décidées</a:t>
            </a:r>
            <a:r>
              <a:rPr lang="fr-FR" dirty="0" smtClean="0"/>
              <a:t>. </a:t>
            </a:r>
            <a:endParaRPr lang="fr-FR" dirty="0"/>
          </a:p>
          <a:p>
            <a:r>
              <a:rPr lang="fr-FR" dirty="0"/>
              <a:t> </a:t>
            </a:r>
            <a:r>
              <a:rPr lang="fr-FR" dirty="0" smtClean="0"/>
              <a:t>Un </a:t>
            </a:r>
            <a:r>
              <a:rPr lang="fr-FR" dirty="0"/>
              <a:t>comité de validation et d’orientation des mesures </a:t>
            </a:r>
            <a:r>
              <a:rPr lang="fr-FR" dirty="0" smtClean="0"/>
              <a:t>sera constitué  par l’ADO Habitat 35.</a:t>
            </a:r>
            <a:endParaRPr lang="fr-FR" dirty="0"/>
          </a:p>
        </p:txBody>
      </p:sp>
    </p:spTree>
    <p:extLst>
      <p:ext uri="{BB962C8B-B14F-4D97-AF65-F5344CB8AC3E}">
        <p14:creationId xmlns:p14="http://schemas.microsoft.com/office/powerpoint/2010/main" val="84028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3"/>
          <p:cNvSpPr>
            <a:spLocks noGrp="1"/>
          </p:cNvSpPr>
          <p:nvPr>
            <p:ph type="body" sz="quarter" idx="11"/>
          </p:nvPr>
        </p:nvSpPr>
        <p:spPr>
          <a:xfrm>
            <a:off x="0" y="404664"/>
            <a:ext cx="3862720" cy="868362"/>
          </a:xfrm>
        </p:spPr>
        <p:txBody>
          <a:bodyPr/>
          <a:lstStyle/>
          <a:p>
            <a:r>
              <a:rPr lang="fr-FR" dirty="0"/>
              <a:t>Le </a:t>
            </a:r>
            <a:r>
              <a:rPr lang="fr-FR" dirty="0" smtClean="0"/>
              <a:t>Calendrier de la mise en </a:t>
            </a:r>
            <a:r>
              <a:rPr lang="fr-FR" dirty="0" err="1" smtClean="0"/>
              <a:t>oeuvre</a:t>
            </a:r>
            <a:endParaRPr lang="fr-FR" dirty="0"/>
          </a:p>
          <a:p>
            <a:endParaRPr lang="fr-FR" dirty="0"/>
          </a:p>
        </p:txBody>
      </p:sp>
      <p:sp>
        <p:nvSpPr>
          <p:cNvPr id="8" name="Espace réservé du texte 3"/>
          <p:cNvSpPr>
            <a:spLocks noGrp="1"/>
          </p:cNvSpPr>
          <p:nvPr>
            <p:ph type="body" sz="quarter" idx="11"/>
          </p:nvPr>
        </p:nvSpPr>
        <p:spPr>
          <a:xfrm>
            <a:off x="5364088" y="0"/>
            <a:ext cx="3779912" cy="868362"/>
          </a:xfrm>
        </p:spPr>
        <p:txBody>
          <a:bodyPr/>
          <a:lstStyle/>
          <a:p>
            <a:r>
              <a:rPr lang="fr-FR" dirty="0" smtClean="0"/>
              <a:t>Phase opérationnelle</a:t>
            </a:r>
          </a:p>
          <a:p>
            <a:r>
              <a:rPr lang="fr-FR" dirty="0" smtClean="0"/>
              <a:t>2015-2017</a:t>
            </a:r>
            <a:endParaRPr lang="fr-FR" dirty="0"/>
          </a:p>
          <a:p>
            <a:endParaRPr lang="fr-FR" dirty="0"/>
          </a:p>
        </p:txBody>
      </p:sp>
      <p:sp>
        <p:nvSpPr>
          <p:cNvPr id="9" name="ZoneTexte 8"/>
          <p:cNvSpPr txBox="1"/>
          <p:nvPr/>
        </p:nvSpPr>
        <p:spPr>
          <a:xfrm>
            <a:off x="1" y="2204864"/>
            <a:ext cx="9144000" cy="3416320"/>
          </a:xfrm>
          <a:prstGeom prst="rect">
            <a:avLst/>
          </a:prstGeom>
          <a:noFill/>
        </p:spPr>
        <p:txBody>
          <a:bodyPr wrap="square" rtlCol="0">
            <a:spAutoFit/>
          </a:bodyPr>
          <a:lstStyle/>
          <a:p>
            <a:r>
              <a:rPr lang="fr-FR" dirty="0" smtClean="0"/>
              <a:t>Les partenaires locaux seront associés dès le mois de juin 2014 à la validation du projet dans son ensemble de manière à garantir son portage financier pour le mois d’octobre 2014, permettant ainsi les recrutements nécessaires dès le mois de janvier 2015. </a:t>
            </a:r>
          </a:p>
          <a:p>
            <a:endParaRPr lang="fr-FR" dirty="0"/>
          </a:p>
          <a:p>
            <a:r>
              <a:rPr lang="fr-FR" dirty="0" smtClean="0"/>
              <a:t>Le comité de pilotage stratégique de ce projet veillera à un démarrage opérationnel des mesures à compter du 1</a:t>
            </a:r>
            <a:r>
              <a:rPr lang="fr-FR" baseline="30000" dirty="0" smtClean="0"/>
              <a:t>er</a:t>
            </a:r>
            <a:r>
              <a:rPr lang="fr-FR" dirty="0" smtClean="0"/>
              <a:t> janvier 2015 et à des bilans d’étape réguliers pour permettre une évaluation finale de l’expérimentation au plus tard en mars 2017. </a:t>
            </a:r>
          </a:p>
          <a:p>
            <a:endParaRPr lang="fr-FR" dirty="0"/>
          </a:p>
          <a:p>
            <a:r>
              <a:rPr lang="fr-FR" dirty="0" smtClean="0"/>
              <a:t>La mise en œuvre des mesures se fera avec une montée en charge progressive.</a:t>
            </a:r>
          </a:p>
          <a:p>
            <a:r>
              <a:rPr lang="fr-FR" dirty="0" smtClean="0"/>
              <a:t>Le pays de Brocéliande, par exemple, pourra être initié en 2016 seulement si le besoin s’en fait sentir pour assurer une présence associative locale en préalable.</a:t>
            </a:r>
          </a:p>
          <a:p>
            <a:endParaRPr lang="fr-FR" dirty="0"/>
          </a:p>
        </p:txBody>
      </p:sp>
    </p:spTree>
    <p:extLst>
      <p:ext uri="{BB962C8B-B14F-4D97-AF65-F5344CB8AC3E}">
        <p14:creationId xmlns:p14="http://schemas.microsoft.com/office/powerpoint/2010/main" val="2719446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8728" y="4509120"/>
            <a:ext cx="8208912" cy="20313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b="1" dirty="0" smtClean="0"/>
              <a:t>Référents de l’ADO Habitat 35 sur le projet </a:t>
            </a:r>
            <a:r>
              <a:rPr lang="fr-FR" dirty="0" smtClean="0"/>
              <a:t>: Régine Audo – tél : 06.03.41.08.48 </a:t>
            </a:r>
          </a:p>
          <a:p>
            <a:r>
              <a:rPr lang="fr-FR" dirty="0"/>
              <a:t>				    ou Jules Rault – tél </a:t>
            </a:r>
            <a:r>
              <a:rPr lang="fr-FR" dirty="0" smtClean="0"/>
              <a:t>: 06. </a:t>
            </a:r>
            <a:r>
              <a:rPr lang="fr-FR" dirty="0"/>
              <a:t>80 </a:t>
            </a:r>
            <a:r>
              <a:rPr lang="fr-FR" dirty="0" smtClean="0"/>
              <a:t>.91. 34.53</a:t>
            </a:r>
          </a:p>
          <a:p>
            <a:r>
              <a:rPr lang="fr-FR" dirty="0" smtClean="0"/>
              <a:t>Référents du sous-projet : </a:t>
            </a:r>
          </a:p>
          <a:p>
            <a:r>
              <a:rPr lang="fr-FR" dirty="0" smtClean="0"/>
              <a:t>1 : Nathalie </a:t>
            </a:r>
            <a:r>
              <a:rPr lang="fr-FR" dirty="0" err="1" smtClean="0"/>
              <a:t>Guezou</a:t>
            </a:r>
            <a:r>
              <a:rPr lang="fr-FR" dirty="0"/>
              <a:t> - </a:t>
            </a:r>
            <a:r>
              <a:rPr lang="fr-FR" dirty="0" smtClean="0"/>
              <a:t>NGUEZOU@Fougeres-habitat.com-  Tél : 02 </a:t>
            </a:r>
            <a:r>
              <a:rPr lang="fr-FR" dirty="0"/>
              <a:t>99 17 20 59</a:t>
            </a:r>
            <a:endParaRPr lang="fr-FR" dirty="0" smtClean="0"/>
          </a:p>
          <a:p>
            <a:r>
              <a:rPr lang="fr-FR" dirty="0" smtClean="0"/>
              <a:t>2 : Régine Audo – regine.audo@neotoa.fr-</a:t>
            </a:r>
            <a:r>
              <a:rPr lang="fr-FR" dirty="0"/>
              <a:t> </a:t>
            </a:r>
            <a:r>
              <a:rPr lang="fr-FR" dirty="0" smtClean="0"/>
              <a:t>Tél </a:t>
            </a:r>
            <a:r>
              <a:rPr lang="fr-FR" dirty="0"/>
              <a:t>: 06.03.41.08.48 </a:t>
            </a:r>
            <a:r>
              <a:rPr lang="fr-FR" dirty="0" smtClean="0">
                <a:hlinkClick r:id="rId3"/>
              </a:rPr>
              <a:t>o@neotoa.fr</a:t>
            </a:r>
            <a:endParaRPr lang="fr-FR" dirty="0" smtClean="0"/>
          </a:p>
          <a:p>
            <a:r>
              <a:rPr lang="fr-FR" dirty="0" smtClean="0"/>
              <a:t>4 : Cynthia </a:t>
            </a:r>
            <a:r>
              <a:rPr lang="fr-FR" dirty="0" err="1" smtClean="0"/>
              <a:t>Gannieux</a:t>
            </a:r>
            <a:r>
              <a:rPr lang="fr-FR" dirty="0" smtClean="0"/>
              <a:t> </a:t>
            </a:r>
            <a:r>
              <a:rPr lang="fr-FR" dirty="0"/>
              <a:t>: cgannieux@aiguillon.com- Tél </a:t>
            </a:r>
            <a:r>
              <a:rPr lang="fr-FR" dirty="0" smtClean="0"/>
              <a:t>: 06.15.15.11.49</a:t>
            </a:r>
          </a:p>
          <a:p>
            <a:r>
              <a:rPr lang="fr-FR" dirty="0" smtClean="0"/>
              <a:t>3 &amp; 5 : </a:t>
            </a:r>
            <a:r>
              <a:rPr lang="fr-FR" dirty="0"/>
              <a:t>Karine Guillaudeux- </a:t>
            </a:r>
            <a:r>
              <a:rPr lang="fr-FR" dirty="0" smtClean="0"/>
              <a:t>k.guillaudeux@archipel-habitat.fr- </a:t>
            </a:r>
            <a:r>
              <a:rPr lang="fr-FR" dirty="0"/>
              <a:t>Tél : </a:t>
            </a:r>
            <a:r>
              <a:rPr lang="fr-FR" dirty="0" smtClean="0"/>
              <a:t>02 </a:t>
            </a:r>
            <a:r>
              <a:rPr lang="fr-FR" dirty="0"/>
              <a:t>99 22 26 </a:t>
            </a:r>
            <a:r>
              <a:rPr lang="fr-FR" dirty="0" smtClean="0"/>
              <a:t>00</a:t>
            </a:r>
            <a:endParaRPr lang="fr-FR" dirty="0"/>
          </a:p>
        </p:txBody>
      </p:sp>
    </p:spTree>
    <p:extLst>
      <p:ext uri="{BB962C8B-B14F-4D97-AF65-F5344CB8AC3E}">
        <p14:creationId xmlns:p14="http://schemas.microsoft.com/office/powerpoint/2010/main" val="401018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16091" y="1893"/>
            <a:ext cx="3790712" cy="868362"/>
          </a:xfrm>
        </p:spPr>
        <p:txBody>
          <a:bodyPr/>
          <a:lstStyle/>
          <a:p>
            <a:r>
              <a:rPr lang="fr-FR" dirty="0" smtClean="0"/>
              <a:t>Associations partenaires de l’accompagnement</a:t>
            </a:r>
            <a:endParaRPr lang="fr-FR" dirty="0"/>
          </a:p>
        </p:txBody>
      </p:sp>
      <p:graphicFrame>
        <p:nvGraphicFramePr>
          <p:cNvPr id="6" name="Espace réservé du tableau 5"/>
          <p:cNvGraphicFramePr>
            <a:graphicFrameLocks noGrp="1"/>
          </p:cNvGraphicFramePr>
          <p:nvPr>
            <p:ph type="tbl" sz="quarter" idx="13"/>
            <p:extLst>
              <p:ext uri="{D42A27DB-BD31-4B8C-83A1-F6EECF244321}">
                <p14:modId xmlns:p14="http://schemas.microsoft.com/office/powerpoint/2010/main" val="741045539"/>
              </p:ext>
            </p:extLst>
          </p:nvPr>
        </p:nvGraphicFramePr>
        <p:xfrm>
          <a:off x="323528" y="2103120"/>
          <a:ext cx="8423986" cy="4023360"/>
        </p:xfrm>
        <a:graphic>
          <a:graphicData uri="http://schemas.openxmlformats.org/drawingml/2006/table">
            <a:tbl>
              <a:tblPr firstRow="1" bandRow="1">
                <a:tableStyleId>{22838BEF-8BB2-4498-84A7-C5851F593DF1}</a:tableStyleId>
              </a:tblPr>
              <a:tblGrid>
                <a:gridCol w="1990321"/>
                <a:gridCol w="2358539"/>
                <a:gridCol w="2037563"/>
                <a:gridCol w="2037563"/>
              </a:tblGrid>
              <a:tr h="468052">
                <a:tc>
                  <a:txBody>
                    <a:bodyPr/>
                    <a:lstStyle/>
                    <a:p>
                      <a:endParaRPr lang="fr-FR" dirty="0" smtClean="0"/>
                    </a:p>
                    <a:p>
                      <a:endParaRPr lang="fr-FR" dirty="0" smtClean="0"/>
                    </a:p>
                    <a:p>
                      <a:endParaRPr lang="fr-FR" dirty="0" smtClean="0"/>
                    </a:p>
                    <a:p>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r>
                        <a:rPr lang="fr-FR" dirty="0" smtClean="0"/>
                        <a:t>Rennes Métropole</a:t>
                      </a:r>
                      <a:endParaRPr lang="fr-FR" dirty="0" smtClean="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fr-FR" sz="1600" b="0" kern="1200" dirty="0" smtClean="0">
                        <a:solidFill>
                          <a:schemeClr val="dk1"/>
                        </a:solidFill>
                        <a:latin typeface="+mn-lt"/>
                        <a:ea typeface="+mn-ea"/>
                        <a:cs typeface="+mn-cs"/>
                      </a:endParaRPr>
                    </a:p>
                    <a:p>
                      <a:endParaRPr lang="fr-FR" sz="1600" b="0" kern="1200" dirty="0" smtClean="0">
                        <a:solidFill>
                          <a:schemeClr val="dk1"/>
                        </a:solidFill>
                        <a:latin typeface="+mn-lt"/>
                        <a:ea typeface="+mn-ea"/>
                        <a:cs typeface="+mn-cs"/>
                      </a:endParaRPr>
                    </a:p>
                    <a:p>
                      <a:endParaRPr lang="fr-FR" sz="1600" b="0" kern="1200" dirty="0" smtClean="0">
                        <a:solidFill>
                          <a:schemeClr val="dk1"/>
                        </a:solidFill>
                        <a:latin typeface="+mn-lt"/>
                        <a:ea typeface="+mn-ea"/>
                        <a:cs typeface="+mn-cs"/>
                      </a:endParaRPr>
                    </a:p>
                    <a:p>
                      <a:endParaRPr lang="fr-FR" sz="1600" b="0" kern="1200" dirty="0" smtClean="0">
                        <a:solidFill>
                          <a:schemeClr val="dk1"/>
                        </a:solidFill>
                        <a:latin typeface="+mn-lt"/>
                        <a:ea typeface="+mn-ea"/>
                        <a:cs typeface="+mn-cs"/>
                      </a:endParaRPr>
                    </a:p>
                    <a:p>
                      <a:endParaRPr lang="fr-FR" sz="1600" b="0" kern="1200" dirty="0" smtClean="0">
                        <a:solidFill>
                          <a:schemeClr val="dk1"/>
                        </a:solidFill>
                        <a:latin typeface="+mn-lt"/>
                        <a:ea typeface="+mn-ea"/>
                        <a:cs typeface="+mn-cs"/>
                      </a:endParaRPr>
                    </a:p>
                    <a:p>
                      <a:r>
                        <a:rPr lang="fr-FR" sz="1600" b="1" kern="1200" dirty="0" smtClean="0">
                          <a:solidFill>
                            <a:schemeClr val="dk1"/>
                          </a:solidFill>
                          <a:latin typeface="+mn-lt"/>
                          <a:ea typeface="+mn-ea"/>
                          <a:cs typeface="+mn-cs"/>
                        </a:rPr>
                        <a:t>Pays de</a:t>
                      </a:r>
                      <a:r>
                        <a:rPr lang="fr-FR" sz="1600" b="1" kern="1200" baseline="0" dirty="0" smtClean="0">
                          <a:solidFill>
                            <a:schemeClr val="dk1"/>
                          </a:solidFill>
                          <a:latin typeface="+mn-lt"/>
                          <a:ea typeface="+mn-ea"/>
                          <a:cs typeface="+mn-cs"/>
                        </a:rPr>
                        <a:t> Vitré, de Liffré, de Chateaugiron, de Brocéliande, de Vallons de vilaines, Redon et de Vilaine</a:t>
                      </a:r>
                      <a:endParaRPr lang="fr-FR" sz="1600" b="1" kern="1200" dirty="0" smtClean="0">
                        <a:solidFill>
                          <a:schemeClr val="dk1"/>
                        </a:solidFill>
                        <a:latin typeface="+mn-lt"/>
                        <a:ea typeface="+mn-ea"/>
                        <a:cs typeface="+mn-cs"/>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fr-FR" sz="1800" b="1" kern="1200" dirty="0" smtClean="0">
                        <a:solidFill>
                          <a:schemeClr val="dk1"/>
                        </a:solidFill>
                        <a:latin typeface="+mn-lt"/>
                        <a:ea typeface="+mn-ea"/>
                        <a:cs typeface="+mn-cs"/>
                      </a:endParaRPr>
                    </a:p>
                    <a:p>
                      <a:endParaRPr lang="fr-FR" sz="1800" b="1" kern="1200" dirty="0" smtClean="0">
                        <a:solidFill>
                          <a:schemeClr val="dk1"/>
                        </a:solidFill>
                        <a:latin typeface="+mn-lt"/>
                        <a:ea typeface="+mn-ea"/>
                        <a:cs typeface="+mn-cs"/>
                      </a:endParaRPr>
                    </a:p>
                    <a:p>
                      <a:endParaRPr lang="fr-FR" sz="1800" b="1" kern="1200" dirty="0" smtClean="0">
                        <a:solidFill>
                          <a:schemeClr val="dk1"/>
                        </a:solidFill>
                        <a:latin typeface="+mn-lt"/>
                        <a:ea typeface="+mn-ea"/>
                        <a:cs typeface="+mn-cs"/>
                      </a:endParaRPr>
                    </a:p>
                    <a:p>
                      <a:endParaRPr lang="fr-FR" sz="1800" b="1" kern="1200" dirty="0" smtClean="0">
                        <a:solidFill>
                          <a:schemeClr val="dk1"/>
                        </a:solidFill>
                        <a:latin typeface="+mn-lt"/>
                        <a:ea typeface="+mn-ea"/>
                        <a:cs typeface="+mn-cs"/>
                      </a:endParaRPr>
                    </a:p>
                    <a:p>
                      <a:endParaRPr lang="fr-FR" sz="1800" b="1" kern="1200" dirty="0" smtClean="0">
                        <a:solidFill>
                          <a:schemeClr val="dk1"/>
                        </a:solidFill>
                        <a:latin typeface="+mn-lt"/>
                        <a:ea typeface="+mn-ea"/>
                        <a:cs typeface="+mn-cs"/>
                      </a:endParaRPr>
                    </a:p>
                    <a:p>
                      <a:endParaRPr lang="fr-FR" sz="1800" b="1" kern="1200" dirty="0" smtClean="0">
                        <a:solidFill>
                          <a:schemeClr val="dk1"/>
                        </a:solidFill>
                        <a:latin typeface="+mn-lt"/>
                        <a:ea typeface="+mn-ea"/>
                        <a:cs typeface="+mn-cs"/>
                      </a:endParaRPr>
                    </a:p>
                    <a:p>
                      <a:endParaRPr lang="fr-FR" sz="1800" b="1" kern="1200" dirty="0" smtClean="0">
                        <a:solidFill>
                          <a:schemeClr val="dk1"/>
                        </a:solidFill>
                        <a:latin typeface="+mn-lt"/>
                        <a:ea typeface="+mn-ea"/>
                        <a:cs typeface="+mn-cs"/>
                      </a:endParaRPr>
                    </a:p>
                    <a:p>
                      <a:endParaRPr lang="fr-FR" sz="1800" b="1" kern="1200" dirty="0" smtClean="0">
                        <a:solidFill>
                          <a:schemeClr val="dk1"/>
                        </a:solidFill>
                        <a:latin typeface="+mn-lt"/>
                        <a:ea typeface="+mn-ea"/>
                        <a:cs typeface="+mn-cs"/>
                      </a:endParaRPr>
                    </a:p>
                    <a:p>
                      <a:r>
                        <a:rPr lang="fr-FR" sz="1800" b="1" kern="1200" dirty="0" smtClean="0">
                          <a:solidFill>
                            <a:schemeClr val="dk1"/>
                          </a:solidFill>
                          <a:latin typeface="+mn-lt"/>
                          <a:ea typeface="+mn-ea"/>
                          <a:cs typeface="+mn-cs"/>
                        </a:rPr>
                        <a:t>Pays de Fougères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fr-FR" sz="1800" b="1" kern="1200" dirty="0" smtClean="0">
                        <a:solidFill>
                          <a:schemeClr val="dk1"/>
                        </a:solidFill>
                        <a:latin typeface="+mn-lt"/>
                        <a:ea typeface="+mn-ea"/>
                        <a:cs typeface="+mn-cs"/>
                      </a:endParaRPr>
                    </a:p>
                    <a:p>
                      <a:endParaRPr lang="fr-FR" sz="1800" b="1" kern="1200" dirty="0" smtClean="0">
                        <a:solidFill>
                          <a:schemeClr val="dk1"/>
                        </a:solidFill>
                        <a:latin typeface="+mn-lt"/>
                        <a:ea typeface="+mn-ea"/>
                        <a:cs typeface="+mn-cs"/>
                      </a:endParaRPr>
                    </a:p>
                    <a:p>
                      <a:endParaRPr lang="fr-FR" sz="1800" b="1" kern="1200" dirty="0" smtClean="0">
                        <a:solidFill>
                          <a:schemeClr val="dk1"/>
                        </a:solidFill>
                        <a:latin typeface="+mn-lt"/>
                        <a:ea typeface="+mn-ea"/>
                        <a:cs typeface="+mn-cs"/>
                      </a:endParaRPr>
                    </a:p>
                    <a:p>
                      <a:endParaRPr lang="fr-FR" sz="1800" b="1" kern="1200" dirty="0" smtClean="0">
                        <a:solidFill>
                          <a:schemeClr val="dk1"/>
                        </a:solidFill>
                        <a:latin typeface="+mn-lt"/>
                        <a:ea typeface="+mn-ea"/>
                        <a:cs typeface="+mn-cs"/>
                      </a:endParaRPr>
                    </a:p>
                    <a:p>
                      <a:endParaRPr lang="fr-FR" sz="1800" b="1" kern="1200" dirty="0" smtClean="0">
                        <a:solidFill>
                          <a:schemeClr val="dk1"/>
                        </a:solidFill>
                        <a:latin typeface="+mn-lt"/>
                        <a:ea typeface="+mn-ea"/>
                        <a:cs typeface="+mn-cs"/>
                      </a:endParaRPr>
                    </a:p>
                    <a:p>
                      <a:pPr algn="ctr"/>
                      <a:endParaRPr lang="fr-FR" sz="1800" b="1" kern="1200" dirty="0" smtClean="0">
                        <a:solidFill>
                          <a:schemeClr val="dk1"/>
                        </a:solidFill>
                        <a:latin typeface="+mn-lt"/>
                        <a:ea typeface="+mn-ea"/>
                        <a:cs typeface="+mn-cs"/>
                      </a:endParaRPr>
                    </a:p>
                    <a:p>
                      <a:pPr algn="ctr"/>
                      <a:endParaRPr lang="fr-FR" sz="1800" b="1" kern="1200" dirty="0" smtClean="0">
                        <a:solidFill>
                          <a:schemeClr val="dk1"/>
                        </a:solidFill>
                        <a:latin typeface="+mn-lt"/>
                        <a:ea typeface="+mn-ea"/>
                        <a:cs typeface="+mn-cs"/>
                      </a:endParaRPr>
                    </a:p>
                    <a:p>
                      <a:pPr algn="ctr"/>
                      <a:r>
                        <a:rPr lang="fr-FR" sz="1800" b="1" kern="1200" dirty="0" smtClean="0">
                          <a:solidFill>
                            <a:schemeClr val="dk1"/>
                          </a:solidFill>
                          <a:latin typeface="+mn-lt"/>
                          <a:ea typeface="+mn-ea"/>
                          <a:cs typeface="+mn-cs"/>
                        </a:rPr>
                        <a:t>Pays de</a:t>
                      </a:r>
                      <a:r>
                        <a:rPr lang="fr-FR" sz="1800" b="1" kern="1200" baseline="0" dirty="0" smtClean="0">
                          <a:solidFill>
                            <a:schemeClr val="dk1"/>
                          </a:solidFill>
                          <a:latin typeface="+mn-lt"/>
                          <a:ea typeface="+mn-ea"/>
                          <a:cs typeface="+mn-cs"/>
                        </a:rPr>
                        <a:t> Saint Malo et CC du Val d’Ille</a:t>
                      </a:r>
                      <a:endParaRPr lang="fr-FR" sz="1800" b="1" kern="1200" dirty="0">
                        <a:solidFill>
                          <a:schemeClr val="dk1"/>
                        </a:solidFill>
                        <a:latin typeface="+mn-lt"/>
                        <a:ea typeface="+mn-ea"/>
                        <a:cs typeface="+mn-cs"/>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r h="468052">
                <a:tc>
                  <a:txBody>
                    <a:bodyPr/>
                    <a:lstStyle/>
                    <a:p>
                      <a:endParaRPr lang="fr-FR" dirty="0" smtClean="0"/>
                    </a:p>
                    <a:p>
                      <a:endParaRPr lang="fr-FR" dirty="0" smtClean="0"/>
                    </a:p>
                    <a:p>
                      <a:endParaRPr lang="fr-FR" dirty="0" smtClean="0"/>
                    </a:p>
                    <a:p>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latin typeface="+mn-lt"/>
                          <a:ea typeface="+mn-ea"/>
                          <a:cs typeface="+mn-cs"/>
                        </a:rPr>
                        <a:t>Rennes Métropole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fr-FR" dirty="0" smtClean="0"/>
                    </a:p>
                    <a:p>
                      <a:endParaRPr lang="fr-FR" dirty="0" smtClean="0"/>
                    </a:p>
                    <a:p>
                      <a:endParaRPr lang="fr-FR" dirty="0" smtClean="0"/>
                    </a:p>
                    <a:p>
                      <a:endParaRPr lang="fr-FR" dirty="0" smtClean="0"/>
                    </a:p>
                    <a:p>
                      <a:endParaRPr lang="fr-FR" dirty="0" smtClean="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fr-FR" dirty="0" smtClean="0"/>
                    </a:p>
                    <a:p>
                      <a:endParaRPr lang="fr-FR" dirty="0" smtClean="0"/>
                    </a:p>
                    <a:p>
                      <a:endParaRPr lang="fr-FR" dirty="0" smtClean="0"/>
                    </a:p>
                    <a:p>
                      <a:endParaRPr lang="fr-FR" dirty="0" smtClean="0"/>
                    </a:p>
                    <a:p>
                      <a:endParaRPr lang="fr-FR" dirty="0" smtClean="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fr-FR" dirty="0" smtClean="0"/>
                    </a:p>
                    <a:p>
                      <a:endParaRPr lang="fr-FR" dirty="0" smtClean="0"/>
                    </a:p>
                    <a:p>
                      <a:endParaRPr lang="fr-FR" dirty="0" smtClean="0"/>
                    </a:p>
                    <a:p>
                      <a:endParaRPr lang="fr-FR" dirty="0" smtClean="0"/>
                    </a:p>
                    <a:p>
                      <a:endParaRPr lang="fr-FR" dirty="0" smtClean="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852037"/>
            <a:ext cx="10287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80" y="2809278"/>
            <a:ext cx="1723256" cy="52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917" y="2083507"/>
            <a:ext cx="1039648" cy="125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p:nvPr/>
        </p:nvPicPr>
        <p:blipFill>
          <a:blip r:embed="rId5">
            <a:extLst>
              <a:ext uri="{28A0092B-C50C-407E-A947-70E740481C1C}">
                <a14:useLocalDpi xmlns:a14="http://schemas.microsoft.com/office/drawing/2010/main" val="0"/>
              </a:ext>
            </a:extLst>
          </a:blip>
          <a:srcRect/>
          <a:stretch>
            <a:fillRect/>
          </a:stretch>
        </p:blipFill>
        <p:spPr bwMode="auto">
          <a:xfrm>
            <a:off x="5065208" y="2492896"/>
            <a:ext cx="1307913" cy="1466850"/>
          </a:xfrm>
          <a:prstGeom prst="rect">
            <a:avLst/>
          </a:prstGeom>
          <a:noFill/>
          <a:ln>
            <a:noFill/>
          </a:ln>
          <a:effectLs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7157" y="2900872"/>
            <a:ext cx="1499812" cy="58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4852037"/>
            <a:ext cx="20193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5208" y="4863058"/>
            <a:ext cx="15716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74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0" y="0"/>
            <a:ext cx="3862720" cy="984994"/>
          </a:xfrm>
        </p:spPr>
        <p:txBody>
          <a:bodyPr/>
          <a:lstStyle/>
          <a:p>
            <a:r>
              <a:rPr lang="fr-FR" sz="2400" b="1" dirty="0">
                <a:effectLst>
                  <a:outerShdw blurRad="38100" dist="38100" dir="2700000" algn="tl">
                    <a:srgbClr val="000000">
                      <a:alpha val="43137"/>
                    </a:srgbClr>
                  </a:outerShdw>
                </a:effectLst>
              </a:rPr>
              <a:t>La </a:t>
            </a:r>
            <a:r>
              <a:rPr lang="fr-FR" sz="2400" b="1" dirty="0" smtClean="0">
                <a:effectLst>
                  <a:outerShdw blurRad="38100" dist="38100" dir="2700000" algn="tl">
                    <a:srgbClr val="000000">
                      <a:alpha val="43137"/>
                    </a:srgbClr>
                  </a:outerShdw>
                </a:effectLst>
              </a:rPr>
              <a:t>réflexion des bailleurs sur le </a:t>
            </a:r>
            <a:r>
              <a:rPr lang="fr-FR" sz="2800" b="1" dirty="0">
                <a:effectLst>
                  <a:outerShdw blurRad="38100" dist="38100" dir="2700000" algn="tl">
                    <a:srgbClr val="000000">
                      <a:alpha val="43137"/>
                    </a:srgbClr>
                  </a:outerShdw>
                </a:effectLst>
              </a:rPr>
              <a:t>département</a:t>
            </a:r>
            <a:r>
              <a:rPr lang="fr-FR" sz="2400" b="1" dirty="0" smtClean="0">
                <a:effectLst>
                  <a:outerShdw blurRad="38100" dist="38100" dir="2700000" algn="tl">
                    <a:srgbClr val="000000">
                      <a:alpha val="43137"/>
                    </a:srgbClr>
                  </a:outerShdw>
                </a:effectLst>
              </a:rPr>
              <a:t> </a:t>
            </a:r>
          </a:p>
          <a:p>
            <a:r>
              <a:rPr lang="fr-FR" sz="2400" b="1" dirty="0" smtClean="0">
                <a:effectLst>
                  <a:outerShdw blurRad="38100" dist="38100" dir="2700000" algn="tl">
                    <a:srgbClr val="000000">
                      <a:alpha val="43137"/>
                    </a:srgbClr>
                  </a:outerShdw>
                </a:effectLst>
              </a:rPr>
              <a:t>d’Ille et Vilaine</a:t>
            </a:r>
            <a:endParaRPr lang="fr-FR" sz="2400" b="1" dirty="0">
              <a:effectLst>
                <a:outerShdw blurRad="38100" dist="38100" dir="2700000" algn="tl">
                  <a:srgbClr val="000000">
                    <a:alpha val="43137"/>
                  </a:srgbClr>
                </a:outerShdw>
              </a:effectLst>
            </a:endParaRPr>
          </a:p>
          <a:p>
            <a:endParaRPr lang="fr-FR" dirty="0"/>
          </a:p>
        </p:txBody>
      </p:sp>
      <p:sp>
        <p:nvSpPr>
          <p:cNvPr id="3" name="Rectangle 2"/>
          <p:cNvSpPr/>
          <p:nvPr/>
        </p:nvSpPr>
        <p:spPr>
          <a:xfrm>
            <a:off x="-14005" y="1700808"/>
            <a:ext cx="9144000" cy="4678204"/>
          </a:xfrm>
          <a:prstGeom prst="rect">
            <a:avLst/>
          </a:prstGeom>
        </p:spPr>
        <p:txBody>
          <a:bodyPr wrap="square">
            <a:spAutoFit/>
          </a:bodyPr>
          <a:lstStyle/>
          <a:p>
            <a:pPr algn="just"/>
            <a:r>
              <a:rPr lang="fr-FR" sz="2000" dirty="0" smtClean="0"/>
              <a:t>Les 8 bailleurs sociaux d’Ille et Vilaine, en s’appuyant sur l’accord cadre FNARS/ADO Habitat d’Ille et Vilaine signé en 2013 et sur l’</a:t>
            </a:r>
            <a:r>
              <a:rPr lang="fr-FR" sz="2000" dirty="0" err="1" smtClean="0"/>
              <a:t>inter-connaissance</a:t>
            </a:r>
            <a:r>
              <a:rPr lang="fr-FR" sz="2000" dirty="0" smtClean="0"/>
              <a:t> en cours de construction entre leurs équipes, ont la volonté d’expérimenter de nouvelles mesures innovantes pour permettre la mise  à disposition d’un logement accessible économiquement, bien situé avec une gestion locative adaptée et un accompagnement adapté aux besoins. </a:t>
            </a:r>
          </a:p>
          <a:p>
            <a:pPr algn="just"/>
            <a:endParaRPr lang="fr-FR" sz="1000" dirty="0"/>
          </a:p>
          <a:p>
            <a:pPr algn="just"/>
            <a:r>
              <a:rPr lang="fr-FR" sz="2000" dirty="0" smtClean="0"/>
              <a:t>Il s’agit de permettre le logement de ceux qui sont en difficulté en les faisant entrer d’emblée de manière autonome, favoriser une transition à ceux hébergés en structure et pouvant évoluer dans un parcours logement progressif et ainsi libérer des places utiles pour procéder à de nouvelles évaluations et à de nouveaux accompagnements en structure.</a:t>
            </a:r>
          </a:p>
          <a:p>
            <a:pPr algn="just"/>
            <a:endParaRPr lang="fr-FR" sz="800" dirty="0"/>
          </a:p>
          <a:p>
            <a:pPr algn="just"/>
            <a:r>
              <a:rPr lang="fr-FR" sz="2000" dirty="0" smtClean="0"/>
              <a:t>Les ménages qui n’auront plus besoin d’un accompagnement resteront dans le logement ou bénéficieront d’un autre logement si une mobilité au sein du parc paraît souhaitable.</a:t>
            </a:r>
            <a:endParaRPr lang="fr-FR" sz="2000" dirty="0"/>
          </a:p>
        </p:txBody>
      </p:sp>
      <p:sp>
        <p:nvSpPr>
          <p:cNvPr id="2" name="ZoneTexte 1"/>
          <p:cNvSpPr txBox="1"/>
          <p:nvPr/>
        </p:nvSpPr>
        <p:spPr>
          <a:xfrm>
            <a:off x="5580112" y="38317"/>
            <a:ext cx="3456384" cy="1200329"/>
          </a:xfrm>
          <a:prstGeom prst="rect">
            <a:avLst/>
          </a:prstGeom>
          <a:noFill/>
        </p:spPr>
        <p:txBody>
          <a:bodyPr wrap="square" rtlCol="0">
            <a:spAutoFit/>
          </a:bodyPr>
          <a:lstStyle/>
          <a:p>
            <a:pPr algn="ctr"/>
            <a:r>
              <a:rPr lang="fr-FR" sz="2400" b="1" dirty="0">
                <a:effectLst>
                  <a:outerShdw blurRad="38100" dist="38100" dir="2700000" algn="tl">
                    <a:srgbClr val="000000">
                      <a:alpha val="43137"/>
                    </a:srgbClr>
                  </a:outerShdw>
                </a:effectLst>
                <a:latin typeface="Arial" pitchFamily="34" charset="0"/>
                <a:cs typeface="Arial" pitchFamily="34" charset="0"/>
              </a:rPr>
              <a:t>Un partenariat avec des acteurs locaux de proximité</a:t>
            </a:r>
          </a:p>
        </p:txBody>
      </p:sp>
    </p:spTree>
    <p:extLst>
      <p:ext uri="{BB962C8B-B14F-4D97-AF65-F5344CB8AC3E}">
        <p14:creationId xmlns:p14="http://schemas.microsoft.com/office/powerpoint/2010/main" val="399646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5289856" y="20939"/>
            <a:ext cx="3862720" cy="1012378"/>
          </a:xfrm>
        </p:spPr>
        <p:txBody>
          <a:bodyPr/>
          <a:lstStyle/>
          <a:p>
            <a:r>
              <a:rPr lang="fr-FR" b="1" dirty="0">
                <a:effectLst>
                  <a:outerShdw blurRad="38100" dist="38100" dir="2700000" algn="tl">
                    <a:srgbClr val="000000">
                      <a:alpha val="43137"/>
                    </a:srgbClr>
                  </a:outerShdw>
                </a:effectLst>
              </a:rPr>
              <a:t>Les </a:t>
            </a:r>
            <a:r>
              <a:rPr lang="fr-FR" b="1" dirty="0" smtClean="0">
                <a:effectLst>
                  <a:outerShdw blurRad="38100" dist="38100" dir="2700000" algn="tl">
                    <a:srgbClr val="000000">
                      <a:alpha val="43137"/>
                    </a:srgbClr>
                  </a:outerShdw>
                </a:effectLst>
              </a:rPr>
              <a:t>enjeux du dispositif expérimental</a:t>
            </a:r>
            <a:endParaRPr lang="fr-FR" b="1" dirty="0">
              <a:effectLst>
                <a:outerShdw blurRad="38100" dist="38100" dir="2700000" algn="tl">
                  <a:srgbClr val="000000">
                    <a:alpha val="43137"/>
                  </a:srgbClr>
                </a:outerShdw>
              </a:effectLst>
            </a:endParaRPr>
          </a:p>
          <a:p>
            <a:endParaRPr lang="fr-FR" dirty="0"/>
          </a:p>
        </p:txBody>
      </p:sp>
      <p:sp>
        <p:nvSpPr>
          <p:cNvPr id="5" name="Espace réservé du texte 3"/>
          <p:cNvSpPr>
            <a:spLocks noGrp="1"/>
          </p:cNvSpPr>
          <p:nvPr>
            <p:ph type="body" sz="quarter" idx="11"/>
          </p:nvPr>
        </p:nvSpPr>
        <p:spPr>
          <a:xfrm>
            <a:off x="0" y="0"/>
            <a:ext cx="3862720" cy="984994"/>
          </a:xfrm>
        </p:spPr>
        <p:txBody>
          <a:bodyPr/>
          <a:lstStyle/>
          <a:p>
            <a:r>
              <a:rPr lang="fr-FR" sz="2400" b="1" dirty="0">
                <a:effectLst>
                  <a:outerShdw blurRad="38100" dist="38100" dir="2700000" algn="tl">
                    <a:srgbClr val="000000">
                      <a:alpha val="43137"/>
                    </a:srgbClr>
                  </a:outerShdw>
                </a:effectLst>
              </a:rPr>
              <a:t>La </a:t>
            </a:r>
            <a:r>
              <a:rPr lang="fr-FR" sz="2400" b="1" dirty="0" smtClean="0">
                <a:effectLst>
                  <a:outerShdw blurRad="38100" dist="38100" dir="2700000" algn="tl">
                    <a:srgbClr val="000000">
                      <a:alpha val="43137"/>
                    </a:srgbClr>
                  </a:outerShdw>
                </a:effectLst>
              </a:rPr>
              <a:t>réflexion des bailleurs sur le département </a:t>
            </a:r>
          </a:p>
          <a:p>
            <a:r>
              <a:rPr lang="fr-FR" sz="2400" b="1" dirty="0" smtClean="0">
                <a:effectLst>
                  <a:outerShdw blurRad="38100" dist="38100" dir="2700000" algn="tl">
                    <a:srgbClr val="000000">
                      <a:alpha val="43137"/>
                    </a:srgbClr>
                  </a:outerShdw>
                </a:effectLst>
              </a:rPr>
              <a:t>d’Ille et Vilaine</a:t>
            </a:r>
            <a:endParaRPr lang="fr-FR" sz="2400" b="1" dirty="0">
              <a:effectLst>
                <a:outerShdw blurRad="38100" dist="38100" dir="2700000" algn="tl">
                  <a:srgbClr val="000000">
                    <a:alpha val="43137"/>
                  </a:srgbClr>
                </a:outerShdw>
              </a:effectLst>
            </a:endParaRPr>
          </a:p>
          <a:p>
            <a:endParaRPr lang="fr-FR" sz="2800" dirty="0"/>
          </a:p>
        </p:txBody>
      </p:sp>
      <p:sp>
        <p:nvSpPr>
          <p:cNvPr id="2" name="ZoneTexte 1"/>
          <p:cNvSpPr txBox="1"/>
          <p:nvPr/>
        </p:nvSpPr>
        <p:spPr>
          <a:xfrm>
            <a:off x="0" y="1700808"/>
            <a:ext cx="9144000" cy="5186035"/>
          </a:xfrm>
          <a:prstGeom prst="rect">
            <a:avLst/>
          </a:prstGeom>
          <a:noFill/>
        </p:spPr>
        <p:txBody>
          <a:bodyPr wrap="square" rtlCol="0">
            <a:spAutoFit/>
          </a:bodyPr>
          <a:lstStyle/>
          <a:p>
            <a:r>
              <a:rPr lang="fr-FR" sz="1400" b="1" dirty="0"/>
              <a:t>Le projet vise particulièrement : </a:t>
            </a:r>
          </a:p>
          <a:p>
            <a:r>
              <a:rPr lang="fr-FR" sz="1400" dirty="0" smtClean="0"/>
              <a:t>                           . </a:t>
            </a:r>
            <a:r>
              <a:rPr lang="fr-FR" sz="1400" dirty="0"/>
              <a:t>Les personnes victimes de violences conjugales </a:t>
            </a:r>
            <a:r>
              <a:rPr lang="fr-FR" sz="1400" dirty="0" smtClean="0"/>
              <a:t>      . </a:t>
            </a:r>
            <a:r>
              <a:rPr lang="fr-FR" sz="1400" dirty="0"/>
              <a:t>Les problèmes de santé mentale</a:t>
            </a:r>
          </a:p>
          <a:p>
            <a:r>
              <a:rPr lang="fr-FR" sz="1400" dirty="0" smtClean="0"/>
              <a:t>                               . </a:t>
            </a:r>
            <a:r>
              <a:rPr lang="fr-FR" sz="1400" dirty="0"/>
              <a:t>Les sortants de </a:t>
            </a:r>
            <a:r>
              <a:rPr lang="fr-FR" sz="1400" dirty="0" smtClean="0"/>
              <a:t>prison                                                     . </a:t>
            </a:r>
            <a:r>
              <a:rPr lang="fr-FR" sz="1400" dirty="0"/>
              <a:t>Les situations d’isolement</a:t>
            </a:r>
          </a:p>
          <a:p>
            <a:r>
              <a:rPr lang="fr-FR" sz="1400" dirty="0" smtClean="0"/>
              <a:t>Il </a:t>
            </a:r>
            <a:r>
              <a:rPr lang="fr-FR" sz="1400" dirty="0"/>
              <a:t>visera </a:t>
            </a:r>
            <a:r>
              <a:rPr lang="fr-FR" sz="1400" dirty="0" smtClean="0"/>
              <a:t>également le </a:t>
            </a:r>
            <a:r>
              <a:rPr lang="fr-FR" sz="1400" dirty="0"/>
              <a:t>public des personnes </a:t>
            </a:r>
            <a:r>
              <a:rPr lang="fr-FR" sz="1200" dirty="0" smtClean="0"/>
              <a:t>âgées</a:t>
            </a:r>
            <a:r>
              <a:rPr lang="fr-FR" sz="1400" dirty="0" smtClean="0"/>
              <a:t> touchées par ces situations et pourra intégrer la </a:t>
            </a:r>
            <a:r>
              <a:rPr lang="fr-FR" sz="1400" dirty="0"/>
              <a:t>question de la prévention des </a:t>
            </a:r>
            <a:r>
              <a:rPr lang="fr-FR" sz="1400" dirty="0" smtClean="0"/>
              <a:t>expulsions. Il se justifie par :</a:t>
            </a:r>
          </a:p>
          <a:p>
            <a:r>
              <a:rPr lang="fr-FR" sz="1400" dirty="0" smtClean="0"/>
              <a:t>- Une </a:t>
            </a:r>
            <a:r>
              <a:rPr lang="fr-FR" sz="1400" dirty="0" smtClean="0">
                <a:effectLst>
                  <a:outerShdw blurRad="38100" dist="38100" dir="2700000" algn="tl">
                    <a:srgbClr val="000000">
                      <a:alpha val="43137"/>
                    </a:srgbClr>
                  </a:outerShdw>
                </a:effectLst>
              </a:rPr>
              <a:t>augmentation des besoins </a:t>
            </a:r>
            <a:r>
              <a:rPr lang="fr-FR" sz="1400" dirty="0" smtClean="0"/>
              <a:t>: troubles multiples d’addiction aux drogues, alcool, syndrome de Diogène, violence, agressivité, comportement atypique et</a:t>
            </a:r>
            <a:r>
              <a:rPr lang="fr-FR" sz="1400" dirty="0" smtClean="0">
                <a:effectLst>
                  <a:outerShdw blurRad="38100" dist="38100" dir="2700000" algn="tl">
                    <a:srgbClr val="000000">
                      <a:alpha val="43137"/>
                    </a:srgbClr>
                  </a:outerShdw>
                </a:effectLst>
              </a:rPr>
              <a:t> situations complexes </a:t>
            </a:r>
            <a:r>
              <a:rPr lang="fr-FR" sz="1400" dirty="0" smtClean="0"/>
              <a:t>(professionnelle, familiale, financières, </a:t>
            </a:r>
            <a:r>
              <a:rPr lang="fr-FR" sz="1400" dirty="0" err="1" smtClean="0"/>
              <a:t>etc</a:t>
            </a:r>
            <a:r>
              <a:rPr lang="fr-FR" sz="1400" dirty="0" smtClean="0"/>
              <a:t>) </a:t>
            </a:r>
          </a:p>
          <a:p>
            <a:r>
              <a:rPr lang="fr-FR" sz="1400" dirty="0" smtClean="0">
                <a:effectLst>
                  <a:outerShdw blurRad="38100" dist="38100" dir="2700000" algn="tl">
                    <a:srgbClr val="000000">
                      <a:alpha val="43137"/>
                    </a:srgbClr>
                  </a:outerShdw>
                </a:effectLst>
              </a:rPr>
              <a:t>- </a:t>
            </a:r>
            <a:r>
              <a:rPr lang="fr-FR" sz="1400" dirty="0">
                <a:effectLst>
                  <a:outerShdw blurRad="38100" dist="38100" dir="2700000" algn="tl">
                    <a:srgbClr val="000000">
                      <a:alpha val="43137"/>
                    </a:srgbClr>
                  </a:outerShdw>
                </a:effectLst>
              </a:rPr>
              <a:t>U</a:t>
            </a:r>
            <a:r>
              <a:rPr lang="fr-FR" sz="1400" dirty="0" smtClean="0">
                <a:effectLst>
                  <a:outerShdw blurRad="38100" dist="38100" dir="2700000" algn="tl">
                    <a:srgbClr val="000000">
                      <a:alpha val="43137"/>
                    </a:srgbClr>
                  </a:outerShdw>
                </a:effectLst>
              </a:rPr>
              <a:t>ne accentuation des difficultés rencontrées par les bailleurs </a:t>
            </a:r>
            <a:r>
              <a:rPr lang="fr-FR" sz="1400" dirty="0" smtClean="0"/>
              <a:t>(troubles du voisinage, difficulté à payer le loyer et à gérer le logement…) </a:t>
            </a:r>
            <a:r>
              <a:rPr lang="fr-FR" sz="1400" dirty="0" smtClean="0">
                <a:effectLst>
                  <a:outerShdw blurRad="38100" dist="38100" dir="2700000" algn="tl">
                    <a:srgbClr val="000000">
                      <a:alpha val="43137"/>
                    </a:srgbClr>
                  </a:outerShdw>
                </a:effectLst>
              </a:rPr>
              <a:t>nécessitant un renfort d’accompagnement. Les refus d’accompagnement </a:t>
            </a:r>
            <a:r>
              <a:rPr lang="fr-FR" sz="1400" dirty="0" smtClean="0"/>
              <a:t>seront un axe de l’ensemble des projets en mettant en œuvre le principe d’Aller Vers.</a:t>
            </a:r>
          </a:p>
          <a:p>
            <a:r>
              <a:rPr lang="fr-FR" sz="1400" dirty="0" smtClean="0"/>
              <a:t>L’accroissement du nombre de mesures désormais nécessaires justifie la recherche d’optimisation des couts de celles-ci et la recherche d’un modèle économique pérenne.</a:t>
            </a:r>
          </a:p>
          <a:p>
            <a:endParaRPr lang="fr-FR" sz="800" dirty="0"/>
          </a:p>
          <a:p>
            <a:r>
              <a:rPr lang="fr-FR" sz="1400" b="1" dirty="0" smtClean="0"/>
              <a:t>Il inclura des logements accompagnés existants ou à construire</a:t>
            </a:r>
            <a:r>
              <a:rPr lang="fr-FR" sz="1400" dirty="0" smtClean="0"/>
              <a:t>, un reclassement de produits PLS ou PLUS en produit PLAI permettant de diminuer le loyer pratiqué, et l’expérimentation possible de Domicile Groupé Accompagné.</a:t>
            </a:r>
          </a:p>
          <a:p>
            <a:endParaRPr lang="fr-FR" sz="800" dirty="0"/>
          </a:p>
          <a:p>
            <a:r>
              <a:rPr lang="fr-FR" sz="1400" b="1" dirty="0" smtClean="0"/>
              <a:t>Le projet répondra à des besoins complémentaires sur le territoire </a:t>
            </a:r>
            <a:r>
              <a:rPr lang="fr-FR" sz="1400" dirty="0" smtClean="0"/>
              <a:t>de Rennes Métropole et apportera des solutions nouvelles sur le reste du département largement moins pourvu en offres spécifiques. Le GIE Solive sera activé pour assurer le portage de l’ensemble de ces projets sur son périmètre d’intervention.</a:t>
            </a:r>
          </a:p>
          <a:p>
            <a:endParaRPr lang="fr-FR" sz="800" b="1" dirty="0" smtClean="0"/>
          </a:p>
          <a:p>
            <a:r>
              <a:rPr lang="fr-FR" sz="1400" b="1" dirty="0" smtClean="0"/>
              <a:t>Les partenaires associés à chaque objet seront retenus pour leur proximité des besoins et leur spécialisation </a:t>
            </a:r>
            <a:r>
              <a:rPr lang="fr-FR" sz="1400" dirty="0" smtClean="0"/>
              <a:t>pour une intégration à tous les réseaux d’acteurs locaux et mettre à contribution les compétences d’accompagnement.</a:t>
            </a:r>
          </a:p>
          <a:p>
            <a:endParaRPr lang="fr-FR" sz="900" dirty="0"/>
          </a:p>
          <a:p>
            <a:r>
              <a:rPr lang="fr-FR" sz="1400" b="1" dirty="0" smtClean="0"/>
              <a:t>Le projet est appréhendé avec la volonté de rechercher sa pérennisation</a:t>
            </a:r>
            <a:r>
              <a:rPr lang="fr-FR" sz="1400" dirty="0" smtClean="0"/>
              <a:t>. Les acteurs décisionnels seront ainsi associés rapidement au projet global.</a:t>
            </a:r>
            <a:endParaRPr lang="fr-FR" sz="1400" dirty="0"/>
          </a:p>
        </p:txBody>
      </p:sp>
    </p:spTree>
    <p:extLst>
      <p:ext uri="{BB962C8B-B14F-4D97-AF65-F5344CB8AC3E}">
        <p14:creationId xmlns:p14="http://schemas.microsoft.com/office/powerpoint/2010/main" val="1501668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19798" y="260648"/>
            <a:ext cx="3862720" cy="868362"/>
          </a:xfrm>
        </p:spPr>
        <p:txBody>
          <a:bodyPr/>
          <a:lstStyle/>
          <a:p>
            <a:r>
              <a:rPr lang="fr-FR" b="1" dirty="0" smtClean="0">
                <a:effectLst>
                  <a:outerShdw blurRad="38100" dist="38100" dir="2700000" algn="tl">
                    <a:srgbClr val="000000">
                      <a:alpha val="43137"/>
                    </a:srgbClr>
                  </a:outerShdw>
                </a:effectLst>
              </a:rPr>
              <a:t>5 sous-projets en construction</a:t>
            </a:r>
            <a:endParaRPr lang="fr-FR" b="1" dirty="0">
              <a:effectLst>
                <a:outerShdw blurRad="38100" dist="38100" dir="2700000" algn="tl">
                  <a:srgbClr val="000000">
                    <a:alpha val="43137"/>
                  </a:srgbClr>
                </a:outerShdw>
              </a:effectLst>
            </a:endParaRPr>
          </a:p>
          <a:p>
            <a:endParaRPr lang="fr-FR" dirty="0"/>
          </a:p>
        </p:txBody>
      </p:sp>
      <p:sp>
        <p:nvSpPr>
          <p:cNvPr id="2" name="Rectangle 1"/>
          <p:cNvSpPr/>
          <p:nvPr/>
        </p:nvSpPr>
        <p:spPr>
          <a:xfrm>
            <a:off x="-19798" y="2193713"/>
            <a:ext cx="9144000" cy="4247317"/>
          </a:xfrm>
          <a:prstGeom prst="rect">
            <a:avLst/>
          </a:prstGeom>
        </p:spPr>
        <p:txBody>
          <a:bodyPr wrap="square">
            <a:spAutoFit/>
          </a:bodyPr>
          <a:lstStyle/>
          <a:p>
            <a:pPr marL="342900" indent="-342900">
              <a:buFont typeface="+mj-lt"/>
              <a:buAutoNum type="arabicPeriod"/>
            </a:pPr>
            <a:r>
              <a:rPr lang="fr-FR" b="1" dirty="0"/>
              <a:t>Amplifier la solution du logement adapté accompagné</a:t>
            </a:r>
            <a:endParaRPr lang="fr-FR" dirty="0"/>
          </a:p>
          <a:p>
            <a:pPr marL="342900" lvl="0" indent="-342900">
              <a:buFont typeface="+mj-lt"/>
              <a:buAutoNum type="arabicPeriod"/>
            </a:pPr>
            <a:endParaRPr lang="fr-FR" b="1" dirty="0" smtClean="0"/>
          </a:p>
          <a:p>
            <a:pPr marL="342900" lvl="0" indent="-342900">
              <a:buFont typeface="+mj-lt"/>
              <a:buAutoNum type="arabicPeriod"/>
            </a:pPr>
            <a:r>
              <a:rPr lang="fr-FR" b="1" dirty="0" smtClean="0"/>
              <a:t>Favoriser </a:t>
            </a:r>
            <a:r>
              <a:rPr lang="fr-FR" b="1" dirty="0"/>
              <a:t>l’accès au logement des personnes souffrant de troubles de la santé </a:t>
            </a:r>
            <a:r>
              <a:rPr lang="fr-FR" b="1" dirty="0" smtClean="0"/>
              <a:t>mentale</a:t>
            </a:r>
          </a:p>
          <a:p>
            <a:pPr marL="342900" indent="-342900">
              <a:buFont typeface="+mj-lt"/>
              <a:buAutoNum type="arabicPeriod"/>
            </a:pPr>
            <a:endParaRPr lang="fr-FR" b="1" dirty="0" smtClean="0"/>
          </a:p>
          <a:p>
            <a:pPr marL="342900" lvl="0" indent="-342900">
              <a:buFont typeface="+mj-lt"/>
              <a:buAutoNum type="arabicPeriod"/>
            </a:pPr>
            <a:r>
              <a:rPr lang="fr-FR" b="1" dirty="0"/>
              <a:t>Adopter une solution logement appropriée aux personnes </a:t>
            </a:r>
            <a:r>
              <a:rPr lang="fr-FR" b="1" dirty="0" smtClean="0"/>
              <a:t>incarcérées, aux peines alternatives </a:t>
            </a:r>
            <a:r>
              <a:rPr lang="fr-FR" b="1" dirty="0"/>
              <a:t>et </a:t>
            </a:r>
            <a:r>
              <a:rPr lang="fr-FR" b="1" dirty="0" smtClean="0"/>
              <a:t>aux sortants </a:t>
            </a:r>
            <a:r>
              <a:rPr lang="fr-FR" b="1" dirty="0"/>
              <a:t>de </a:t>
            </a:r>
            <a:r>
              <a:rPr lang="fr-FR" b="1" dirty="0" smtClean="0"/>
              <a:t>prison</a:t>
            </a:r>
            <a:endParaRPr lang="fr-FR" dirty="0" smtClean="0"/>
          </a:p>
          <a:p>
            <a:pPr marL="342900" lvl="0" indent="-342900">
              <a:buFont typeface="+mj-lt"/>
              <a:buAutoNum type="arabicPeriod"/>
            </a:pPr>
            <a:endParaRPr lang="fr-FR" b="1" dirty="0"/>
          </a:p>
          <a:p>
            <a:pPr marL="342900" lvl="0" indent="-342900">
              <a:buFont typeface="+mj-lt"/>
              <a:buAutoNum type="arabicPeriod"/>
            </a:pPr>
            <a:r>
              <a:rPr lang="fr-FR" b="1" dirty="0" smtClean="0"/>
              <a:t>Créer </a:t>
            </a:r>
            <a:r>
              <a:rPr lang="fr-FR" b="1" dirty="0"/>
              <a:t>une solution pérenne </a:t>
            </a:r>
            <a:r>
              <a:rPr lang="fr-FR" b="1" dirty="0" smtClean="0"/>
              <a:t>de maintien à domicile des </a:t>
            </a:r>
            <a:r>
              <a:rPr lang="fr-FR" b="1" dirty="0"/>
              <a:t>personnes en situation </a:t>
            </a:r>
            <a:r>
              <a:rPr lang="fr-FR" b="1" dirty="0" smtClean="0"/>
              <a:t>de grande </a:t>
            </a:r>
            <a:r>
              <a:rPr lang="fr-FR" b="1" dirty="0"/>
              <a:t>fragilité </a:t>
            </a:r>
            <a:r>
              <a:rPr lang="fr-FR" b="1" dirty="0" smtClean="0"/>
              <a:t>(«</a:t>
            </a:r>
            <a:r>
              <a:rPr lang="fr-FR" b="1" dirty="0"/>
              <a:t> </a:t>
            </a:r>
            <a:r>
              <a:rPr lang="fr-FR" b="1" dirty="0" smtClean="0"/>
              <a:t>Solution </a:t>
            </a:r>
            <a:r>
              <a:rPr lang="fr-FR" b="1" dirty="0" err="1" smtClean="0"/>
              <a:t>ré-assurance</a:t>
            </a:r>
            <a:r>
              <a:rPr lang="fr-FR" b="1" dirty="0" smtClean="0"/>
              <a:t> du locataire</a:t>
            </a:r>
            <a:r>
              <a:rPr lang="fr-FR" b="1" dirty="0"/>
              <a:t> »)</a:t>
            </a:r>
            <a:endParaRPr lang="fr-FR" dirty="0"/>
          </a:p>
          <a:p>
            <a:pPr marL="342900" lvl="0" indent="-342900">
              <a:buFont typeface="+mj-lt"/>
              <a:buAutoNum type="arabicPeriod"/>
            </a:pPr>
            <a:endParaRPr lang="fr-FR" b="1" dirty="0" smtClean="0"/>
          </a:p>
          <a:p>
            <a:pPr marL="342900" lvl="0" indent="-342900">
              <a:buFont typeface="+mj-lt"/>
              <a:buAutoNum type="arabicPeriod"/>
            </a:pPr>
            <a:r>
              <a:rPr lang="fr-FR" b="1" dirty="0" smtClean="0"/>
              <a:t>Proposer </a:t>
            </a:r>
            <a:r>
              <a:rPr lang="fr-FR" b="1" dirty="0"/>
              <a:t>des solutions d’urgence puis définitives aux personnes victimes de violences </a:t>
            </a:r>
            <a:r>
              <a:rPr lang="fr-FR" b="1" dirty="0" smtClean="0"/>
              <a:t>conjugales</a:t>
            </a:r>
          </a:p>
          <a:p>
            <a:pPr lvl="0"/>
            <a:endParaRPr lang="fr-FR" b="1" dirty="0" smtClean="0"/>
          </a:p>
          <a:p>
            <a:pPr marL="342900" indent="-342900">
              <a:buFont typeface="+mj-lt"/>
              <a:buAutoNum type="arabicPeriod"/>
            </a:pPr>
            <a:endParaRPr lang="fr-FR" dirty="0"/>
          </a:p>
          <a:p>
            <a:endParaRPr lang="fr-FR" dirty="0"/>
          </a:p>
        </p:txBody>
      </p:sp>
    </p:spTree>
    <p:extLst>
      <p:ext uri="{BB962C8B-B14F-4D97-AF65-F5344CB8AC3E}">
        <p14:creationId xmlns:p14="http://schemas.microsoft.com/office/powerpoint/2010/main" val="2904320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0" y="0"/>
            <a:ext cx="3851920" cy="580062"/>
          </a:xfrm>
        </p:spPr>
        <p:txBody>
          <a:bodyPr/>
          <a:lstStyle/>
          <a:p>
            <a:r>
              <a:rPr lang="fr-FR" sz="2000" dirty="0"/>
              <a:t>Sous-Projet </a:t>
            </a:r>
            <a:r>
              <a:rPr lang="fr-FR" sz="2000" dirty="0" smtClean="0"/>
              <a:t>N°1</a:t>
            </a:r>
            <a:r>
              <a:rPr lang="fr-FR" sz="2000" dirty="0"/>
              <a:t> : Amplifier la solution du </a:t>
            </a:r>
            <a:r>
              <a:rPr lang="fr-FR" sz="2000" dirty="0" smtClean="0"/>
              <a:t>Logement </a:t>
            </a:r>
            <a:r>
              <a:rPr lang="fr-FR" sz="2000" dirty="0"/>
              <a:t>A</a:t>
            </a:r>
            <a:r>
              <a:rPr lang="fr-FR" sz="2000" dirty="0" smtClean="0"/>
              <a:t>dapté </a:t>
            </a:r>
            <a:r>
              <a:rPr lang="fr-FR" sz="2000" dirty="0"/>
              <a:t>A</a:t>
            </a:r>
            <a:r>
              <a:rPr lang="fr-FR" sz="2000" dirty="0" smtClean="0"/>
              <a:t>ccompagné</a:t>
            </a:r>
            <a:endParaRPr lang="fr-FR" sz="2000" dirty="0"/>
          </a:p>
          <a:p>
            <a:endParaRPr lang="fr-FR" sz="1600" dirty="0"/>
          </a:p>
        </p:txBody>
      </p:sp>
      <p:sp>
        <p:nvSpPr>
          <p:cNvPr id="3" name="Espace réservé du texte 2"/>
          <p:cNvSpPr>
            <a:spLocks noGrp="1"/>
          </p:cNvSpPr>
          <p:nvPr>
            <p:ph type="body" sz="quarter" idx="15"/>
          </p:nvPr>
        </p:nvSpPr>
        <p:spPr>
          <a:xfrm>
            <a:off x="0" y="1556792"/>
            <a:ext cx="9144000" cy="5112568"/>
          </a:xfrm>
        </p:spPr>
        <p:txBody>
          <a:bodyPr/>
          <a:lstStyle/>
          <a:p>
            <a:pPr marL="0" indent="0">
              <a:spcBef>
                <a:spcPts val="0"/>
              </a:spcBef>
              <a:buNone/>
            </a:pPr>
            <a:r>
              <a:rPr lang="fr-FR" sz="1150" b="1" dirty="0" smtClean="0"/>
              <a:t>Imhoweb, le fichier commun de la demande</a:t>
            </a:r>
            <a:r>
              <a:rPr lang="fr-FR" sz="1150" dirty="0" smtClean="0"/>
              <a:t>, centralise les demandes de logements sur le département d’Ille et vilaine. L’examen des demandes non satisfaites fait apparaitre des situations nécessitant une approche spécifique en termes  d’offres de logements et d’accompagnement. Les actions d’accompagnement menées par les organismes ou par un ASL se révèlent insuffisantes en terme de  compétences, de temps et de coordination.</a:t>
            </a:r>
          </a:p>
          <a:p>
            <a:pPr marL="0" indent="0">
              <a:spcBef>
                <a:spcPts val="0"/>
              </a:spcBef>
              <a:buNone/>
            </a:pPr>
            <a:endParaRPr lang="fr-FR" sz="1150" dirty="0" smtClean="0"/>
          </a:p>
          <a:p>
            <a:pPr marL="0" indent="0">
              <a:spcBef>
                <a:spcPts val="0"/>
              </a:spcBef>
              <a:buNone/>
            </a:pPr>
            <a:r>
              <a:rPr lang="fr-FR" sz="1150" b="1" dirty="0" smtClean="0"/>
              <a:t>Les  problématiques du public </a:t>
            </a:r>
            <a:r>
              <a:rPr lang="fr-FR" sz="1150" dirty="0" smtClean="0"/>
              <a:t>:  le problème de maintien ou d’accès dans un logement provient de difficultés financières et d’insertion sociale. Le portrait type concerne des personnes âgées seules ou en couple, des hommes ou des femmes seuls âgés entre 40 et 55 ans, des familles cumulant  des difficultés : rupture familiale,  mode de vie dans le logement, précarité économique, problèmes de gestion, conduites addictives. Le public rencontre des problèmes d’hygiène (défaut d’entretien  important),  de santé mentale, des problèmes de voisinage (troubles dus au comportement, à l’</a:t>
            </a:r>
            <a:r>
              <a:rPr lang="fr-FR" sz="1150" dirty="0" err="1" smtClean="0"/>
              <a:t>aggressivité</a:t>
            </a:r>
            <a:r>
              <a:rPr lang="fr-FR" sz="1150" dirty="0" smtClean="0"/>
              <a:t>).</a:t>
            </a:r>
          </a:p>
          <a:p>
            <a:pPr marL="0" indent="0">
              <a:spcBef>
                <a:spcPts val="0"/>
              </a:spcBef>
              <a:buNone/>
            </a:pPr>
            <a:endParaRPr lang="fr-FR" sz="1150" dirty="0" smtClean="0"/>
          </a:p>
          <a:p>
            <a:pPr marL="0" indent="0">
              <a:spcBef>
                <a:spcPts val="0"/>
              </a:spcBef>
              <a:buNone/>
            </a:pPr>
            <a:r>
              <a:rPr lang="fr-FR" sz="1150" b="1" dirty="0" smtClean="0"/>
              <a:t>A ce jour, </a:t>
            </a:r>
            <a:r>
              <a:rPr lang="fr-FR" sz="1150" u="sng" dirty="0" smtClean="0"/>
              <a:t>Sur </a:t>
            </a:r>
            <a:r>
              <a:rPr lang="fr-FR" sz="1150" u="sng" dirty="0"/>
              <a:t>Rennes Métropole</a:t>
            </a:r>
            <a:r>
              <a:rPr lang="fr-FR" sz="1150" dirty="0"/>
              <a:t>, la CLH articule l’offre de logement à la demande au travers ses instances régulières et ses partenariats en particulier avec l’AIVS et les associations </a:t>
            </a:r>
            <a:r>
              <a:rPr lang="fr-FR" sz="1150" dirty="0" smtClean="0"/>
              <a:t>dans son </a:t>
            </a:r>
            <a:r>
              <a:rPr lang="fr-FR" sz="1150" dirty="0" err="1" smtClean="0"/>
              <a:t>orbitre</a:t>
            </a:r>
            <a:r>
              <a:rPr lang="fr-FR" sz="1150" dirty="0" smtClean="0"/>
              <a:t>.</a:t>
            </a:r>
            <a:endParaRPr lang="fr-FR" sz="1150" dirty="0"/>
          </a:p>
          <a:p>
            <a:pPr marL="0" indent="0">
              <a:spcBef>
                <a:spcPts val="0"/>
              </a:spcBef>
              <a:buNone/>
            </a:pPr>
            <a:endParaRPr lang="fr-FR" sz="1150" dirty="0"/>
          </a:p>
          <a:p>
            <a:pPr marL="0" indent="0">
              <a:spcBef>
                <a:spcPts val="0"/>
              </a:spcBef>
              <a:buNone/>
            </a:pPr>
            <a:r>
              <a:rPr lang="fr-FR" sz="1150" u="sng" dirty="0"/>
              <a:t>Sur le reste du département</a:t>
            </a:r>
            <a:r>
              <a:rPr lang="fr-FR" sz="1150" dirty="0"/>
              <a:t>, Le GIE Solive, créée par les 8 bailleurs du département s’est jusqu’à présent donné pour rôle de favoriser une réponse logement </a:t>
            </a:r>
            <a:r>
              <a:rPr lang="fr-FR" sz="1150" dirty="0" smtClean="0"/>
              <a:t>adaptée </a:t>
            </a:r>
            <a:r>
              <a:rPr lang="fr-FR" sz="1150" dirty="0"/>
              <a:t>aux publics en difficulté d’insertion </a:t>
            </a:r>
            <a:r>
              <a:rPr lang="fr-FR" sz="1150" dirty="0" smtClean="0"/>
              <a:t>en se garantissant mutuellement une solidarité dans le portage des risques financiers  liées à cette mission. Celle-ci s’avère insuffisamment </a:t>
            </a:r>
            <a:r>
              <a:rPr lang="fr-FR" sz="1150" dirty="0"/>
              <a:t>coordonnée et intégrée aux dispositifs départementaux pour permettre une véritable réponse à </a:t>
            </a:r>
            <a:r>
              <a:rPr lang="fr-FR" sz="1150" dirty="0" smtClean="0"/>
              <a:t>ce besoin spécifique, ce qui limite réellement son efficacité.</a:t>
            </a:r>
            <a:endParaRPr lang="fr-FR" sz="1150" dirty="0"/>
          </a:p>
          <a:p>
            <a:pPr marL="0" indent="0">
              <a:spcBef>
                <a:spcPts val="0"/>
              </a:spcBef>
              <a:buNone/>
            </a:pPr>
            <a:endParaRPr lang="fr-FR" sz="900" dirty="0" smtClean="0"/>
          </a:p>
          <a:p>
            <a:pPr marL="0" indent="0">
              <a:spcBef>
                <a:spcPts val="0"/>
              </a:spcBef>
              <a:buNone/>
            </a:pPr>
            <a:r>
              <a:rPr lang="fr-FR" sz="1150" b="1" dirty="0" smtClean="0"/>
              <a:t>On note globalement hors Rennes Métropole, une grande </a:t>
            </a:r>
            <a:r>
              <a:rPr lang="fr-FR" sz="1150" b="1" dirty="0"/>
              <a:t>difficulté de repérage des besoins de logement adapté</a:t>
            </a:r>
            <a:r>
              <a:rPr lang="fr-FR" sz="1150" dirty="0"/>
              <a:t> quelque soit la source (</a:t>
            </a:r>
            <a:r>
              <a:rPr lang="fr-FR" sz="1150" dirty="0" err="1"/>
              <a:t>imhoweb</a:t>
            </a:r>
            <a:r>
              <a:rPr lang="fr-FR" sz="1150" dirty="0"/>
              <a:t>, instance locale, CIFSL</a:t>
            </a:r>
            <a:r>
              <a:rPr lang="fr-FR" sz="1150" dirty="0" smtClean="0"/>
              <a:t>). Les </a:t>
            </a:r>
            <a:r>
              <a:rPr lang="fr-FR" sz="1150" dirty="0"/>
              <a:t>instances locales valident le caractère prioritaire des demandes de logement, mais elles sont en incapacité aujourd’hui de préciser la problématique logement du demandeur tout comme le type de produit nécessaire, ou encore le degré de priorité des demandes ou encore les besoins d’accompagnement associés. De même, il n’est pas fait de distinction entre une solution logement classique ou une structure d’hébergement ou une maison relais</a:t>
            </a:r>
            <a:r>
              <a:rPr lang="fr-FR" sz="1150" dirty="0" smtClean="0"/>
              <a:t>. De ce fait, seulement 9 </a:t>
            </a:r>
            <a:r>
              <a:rPr lang="fr-FR" sz="1150" dirty="0"/>
              <a:t>demandes de logements adaptés sont actuellement recensées</a:t>
            </a:r>
            <a:r>
              <a:rPr lang="fr-FR" sz="1150" dirty="0" smtClean="0"/>
              <a:t>. L’origine de ce repérage provient essentiellement des bailleurs sociaux notamment lorsqu’ils ont effectué un diagnostic social préalable à une attribution de logement.</a:t>
            </a:r>
            <a:endParaRPr lang="fr-FR" sz="1150" dirty="0"/>
          </a:p>
          <a:p>
            <a:pPr marL="0" indent="0">
              <a:spcBef>
                <a:spcPts val="0"/>
              </a:spcBef>
              <a:buNone/>
            </a:pPr>
            <a:endParaRPr lang="fr-FR" sz="800" dirty="0" smtClean="0"/>
          </a:p>
          <a:p>
            <a:pPr marL="0" indent="0">
              <a:spcBef>
                <a:spcPts val="0"/>
              </a:spcBef>
              <a:buNone/>
            </a:pPr>
            <a:r>
              <a:rPr lang="fr-FR" sz="1150" dirty="0" smtClean="0"/>
              <a:t>Dans </a:t>
            </a:r>
            <a:r>
              <a:rPr lang="fr-FR" sz="1150" dirty="0"/>
              <a:t>le cadre de l’appel à projets de 2013 pour la création de PLAI adaptés, </a:t>
            </a:r>
            <a:r>
              <a:rPr lang="fr-FR" sz="1150" dirty="0" err="1"/>
              <a:t>Néotoa</a:t>
            </a:r>
            <a:r>
              <a:rPr lang="fr-FR" sz="1150" dirty="0"/>
              <a:t> a fait acte de candidature sur la base d’un projet de construction modulaire permettant </a:t>
            </a:r>
            <a:r>
              <a:rPr lang="fr-FR" sz="1150" b="1" dirty="0"/>
              <a:t>d’allier rapidité de réponse à une demande identifiée et adaptation ajustée précisément à la demande</a:t>
            </a:r>
            <a:r>
              <a:rPr lang="fr-FR" sz="1150" dirty="0"/>
              <a:t>. Le projet vise un industrialisation du modèle afin d’obtenir des couts maitrisés.  3 maisons sont en cours d’expérimentation. Cette innovation peut servir à développer le parc de logement </a:t>
            </a:r>
            <a:r>
              <a:rPr lang="fr-FR" sz="1150" dirty="0" smtClean="0"/>
              <a:t>adapté, par l’ensemble des bailleurs départementaux via le GIE SOLIVE..</a:t>
            </a:r>
            <a:endParaRPr lang="fr-FR" sz="1150" dirty="0"/>
          </a:p>
          <a:p>
            <a:pPr marL="0" indent="0">
              <a:spcBef>
                <a:spcPts val="0"/>
              </a:spcBef>
              <a:buNone/>
            </a:pPr>
            <a:endParaRPr lang="fr-FR" sz="1200" b="1" dirty="0"/>
          </a:p>
          <a:p>
            <a:pPr marL="0" indent="0">
              <a:spcBef>
                <a:spcPts val="0"/>
              </a:spcBef>
              <a:buNone/>
            </a:pPr>
            <a:r>
              <a:rPr lang="fr-FR" sz="1200" dirty="0" smtClean="0"/>
              <a:t> </a:t>
            </a:r>
          </a:p>
        </p:txBody>
      </p:sp>
      <p:sp>
        <p:nvSpPr>
          <p:cNvPr id="4" name="ZoneTexte 3"/>
          <p:cNvSpPr txBox="1"/>
          <p:nvPr/>
        </p:nvSpPr>
        <p:spPr>
          <a:xfrm>
            <a:off x="5508104" y="476672"/>
            <a:ext cx="3635896" cy="646331"/>
          </a:xfrm>
          <a:prstGeom prst="rect">
            <a:avLst/>
          </a:prstGeom>
          <a:noFill/>
        </p:spPr>
        <p:txBody>
          <a:bodyPr wrap="square" rtlCol="0">
            <a:spAutoFit/>
          </a:bodyPr>
          <a:lstStyle/>
          <a:p>
            <a:pPr algn="ctr"/>
            <a:r>
              <a:rPr lang="fr-FR" b="1" dirty="0"/>
              <a:t>Volet 1 : Constats et Identification des besoins dans le territoire</a:t>
            </a:r>
          </a:p>
        </p:txBody>
      </p:sp>
      <p:sp>
        <p:nvSpPr>
          <p:cNvPr id="5" name="Espace réservé du numéro de diapositive 4"/>
          <p:cNvSpPr>
            <a:spLocks noGrp="1"/>
          </p:cNvSpPr>
          <p:nvPr>
            <p:ph type="sldNum" sz="quarter" idx="12"/>
          </p:nvPr>
        </p:nvSpPr>
        <p:spPr/>
        <p:txBody>
          <a:bodyPr/>
          <a:lstStyle/>
          <a:p>
            <a:fld id="{BF04BB22-2AB2-42CB-A0B2-689284E73A15}" type="slidenum">
              <a:rPr lang="fr-FR" smtClean="0"/>
              <a:t>8</a:t>
            </a:fld>
            <a:endParaRPr lang="fr-FR"/>
          </a:p>
        </p:txBody>
      </p:sp>
    </p:spTree>
    <p:extLst>
      <p:ext uri="{BB962C8B-B14F-4D97-AF65-F5344CB8AC3E}">
        <p14:creationId xmlns:p14="http://schemas.microsoft.com/office/powerpoint/2010/main" val="660733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5"/>
          </p:nvPr>
        </p:nvSpPr>
        <p:spPr>
          <a:xfrm>
            <a:off x="0" y="1628800"/>
            <a:ext cx="9144000" cy="5229200"/>
          </a:xfrm>
        </p:spPr>
        <p:txBody>
          <a:bodyPr/>
          <a:lstStyle/>
          <a:p>
            <a:pPr marL="0" indent="0">
              <a:spcBef>
                <a:spcPts val="0"/>
              </a:spcBef>
              <a:buNone/>
            </a:pPr>
            <a:r>
              <a:rPr lang="fr-FR" sz="1200" dirty="0" smtClean="0"/>
              <a:t>La </a:t>
            </a:r>
            <a:r>
              <a:rPr lang="fr-FR" sz="1200" dirty="0"/>
              <a:t>solution doit répondre aux orientations et préconisations en terme de localisation, d’adaptation </a:t>
            </a:r>
            <a:r>
              <a:rPr lang="fr-FR" sz="1200" dirty="0" smtClean="0"/>
              <a:t>au mode </a:t>
            </a:r>
            <a:r>
              <a:rPr lang="fr-FR" sz="1200" dirty="0"/>
              <a:t>de vie, au budget, à la composition </a:t>
            </a:r>
            <a:r>
              <a:rPr lang="fr-FR" sz="1200" dirty="0" smtClean="0"/>
              <a:t>familiale et </a:t>
            </a:r>
            <a:r>
              <a:rPr lang="fr-FR" sz="1200" dirty="0"/>
              <a:t>préciser les accompagnements nécessaires </a:t>
            </a:r>
            <a:r>
              <a:rPr lang="fr-FR" sz="1200" dirty="0" smtClean="0"/>
              <a:t>en terme </a:t>
            </a:r>
            <a:r>
              <a:rPr lang="fr-FR" sz="1200" dirty="0"/>
              <a:t>de durée, de fréquence, d’intensité et </a:t>
            </a:r>
            <a:r>
              <a:rPr lang="fr-FR" sz="1200" dirty="0" smtClean="0"/>
              <a:t>d’objectifs.</a:t>
            </a:r>
          </a:p>
          <a:p>
            <a:pPr marL="0" indent="0">
              <a:spcBef>
                <a:spcPts val="0"/>
              </a:spcBef>
              <a:buNone/>
            </a:pPr>
            <a:endParaRPr lang="fr-FR" sz="1200" dirty="0" smtClean="0"/>
          </a:p>
          <a:p>
            <a:pPr marL="0" indent="0">
              <a:spcBef>
                <a:spcPts val="0"/>
              </a:spcBef>
              <a:buNone/>
            </a:pPr>
            <a:r>
              <a:rPr lang="fr-FR" sz="1200" b="1" dirty="0"/>
              <a:t>La clé de la réussite du projet logement </a:t>
            </a:r>
            <a:r>
              <a:rPr lang="fr-FR" sz="1200" dirty="0"/>
              <a:t>passe par une définition des prestations nécessaires en fonction de la situation du ménage ; ce temps permet la coordination des partenaires, l’échange d’informations et l’adhésion du ménage pour une orientation pertinente et réussie dans le parcours logement du ménage. Cette analyse de la situation du ménage permet d’évaluer le niveau d’intensité nécessaire de l’accompagnement à mettre en place : faire le point des droits et prestations, les difficultés rencontrées dans les différents domaines (santé, emploi, logement, famille, ressources),  estimer le budget du ménage, évaluer l’autonomie du ménage par rapport au logement, connaitre l’historique logement, analyser la situation actuelle du logement ou du non logement. Le partenaire référent va prendre en compte la logique de la personne à accompagner, repérer son rapport aux autres afin d’adapter son intervention sociale. Un travail au plus près de la singularité de chacun est alors indispensable afin que chacun puisse s’insérer socialement sur du long terme. </a:t>
            </a:r>
          </a:p>
          <a:p>
            <a:pPr marL="0" indent="0">
              <a:spcBef>
                <a:spcPts val="0"/>
              </a:spcBef>
              <a:buNone/>
            </a:pPr>
            <a:endParaRPr lang="fr-FR" sz="1200" dirty="0"/>
          </a:p>
          <a:p>
            <a:pPr marL="0" indent="0">
              <a:spcBef>
                <a:spcPts val="0"/>
              </a:spcBef>
              <a:buNone/>
            </a:pPr>
            <a:r>
              <a:rPr lang="fr-FR" sz="1200" dirty="0" smtClean="0"/>
              <a:t>Les bailleurs disposent déjà d’un parc de logement adaptés pour ce type de besoin. D’autres logements du parc existant, lorsqu’ils peuvent convenir localement, pourraient aussi être utilisé avec un principe de </a:t>
            </a:r>
            <a:r>
              <a:rPr lang="fr-FR" sz="1200" dirty="0" err="1" smtClean="0"/>
              <a:t>délabellisation</a:t>
            </a:r>
            <a:r>
              <a:rPr lang="fr-FR" sz="1200" dirty="0" smtClean="0"/>
              <a:t> du financement. Une offre neuve, économe en charge, rapide à construire par ses concepts modulaires, à un cout maitrisé est en cours de test pour cela chez l’un des bailleurs.  </a:t>
            </a:r>
          </a:p>
          <a:p>
            <a:pPr marL="0" indent="0">
              <a:spcBef>
                <a:spcPts val="0"/>
              </a:spcBef>
              <a:buNone/>
            </a:pPr>
            <a:endParaRPr lang="fr-FR" sz="1200" dirty="0"/>
          </a:p>
          <a:p>
            <a:pPr marL="0" indent="0">
              <a:spcBef>
                <a:spcPts val="0"/>
              </a:spcBef>
              <a:buNone/>
            </a:pPr>
            <a:r>
              <a:rPr lang="fr-FR" sz="1200" dirty="0" smtClean="0"/>
              <a:t>Par ailleurs, </a:t>
            </a:r>
            <a:r>
              <a:rPr lang="fr-FR" sz="1200" b="1" dirty="0" smtClean="0"/>
              <a:t>le GIE Solive </a:t>
            </a:r>
            <a:r>
              <a:rPr lang="fr-FR" sz="1200" dirty="0" smtClean="0"/>
              <a:t>créé, à l’origine pour favoriser la production de logement adapté et en charge de la coordination départementale de la production de ce type d’habitat fait évoluer ses orientations pour mieux répondre aux besoins actuels. </a:t>
            </a:r>
          </a:p>
          <a:p>
            <a:pPr marL="0" indent="0">
              <a:spcBef>
                <a:spcPts val="0"/>
              </a:spcBef>
              <a:buNone/>
            </a:pPr>
            <a:r>
              <a:rPr lang="fr-FR" sz="1200" dirty="0" smtClean="0"/>
              <a:t>Le besoin d’un pilotage se fait sentir au niveau départemental pour la fourniture de logements adaptés</a:t>
            </a:r>
            <a:r>
              <a:rPr lang="fr-FR" sz="1200" dirty="0"/>
              <a:t> </a:t>
            </a:r>
            <a:r>
              <a:rPr lang="fr-FR" sz="1200" dirty="0" smtClean="0"/>
              <a:t>avec  un accompagnement social. Le projet se concrétisera avec un portage de l’ADOHLM et de son GIE et avec l’idée d’une structuration de la gestion d’un stock de logement adapté complété par des mesures d’accompagnement social. Le projet sera élaboré dans son processus et dans ses articulations avec les outils du PDALPD et une association de les partenaires.</a:t>
            </a:r>
          </a:p>
          <a:p>
            <a:pPr marL="0" indent="0">
              <a:spcBef>
                <a:spcPts val="0"/>
              </a:spcBef>
              <a:buNone/>
            </a:pPr>
            <a:r>
              <a:rPr lang="fr-FR" sz="1200" dirty="0" smtClean="0"/>
              <a:t>L’objectif est bien d’améliorer le repérage des besoins, de disposer d’un maillage partenarial sur tout </a:t>
            </a:r>
            <a:r>
              <a:rPr lang="fr-FR" sz="1200" dirty="0"/>
              <a:t>le </a:t>
            </a:r>
            <a:r>
              <a:rPr lang="fr-FR" sz="1200" dirty="0" smtClean="0"/>
              <a:t>département avec des compétences clés en gestion locative et accompagnement social ainsi qu’un mode opératoire homogène pour apporter les réponses appropriées localement pour loger les ménages et construire leur autonomie progressive dans un parcours logement.</a:t>
            </a:r>
            <a:endParaRPr lang="fr-FR" sz="1200" dirty="0"/>
          </a:p>
          <a:p>
            <a:pPr marL="0" indent="0">
              <a:spcBef>
                <a:spcPts val="0"/>
              </a:spcBef>
              <a:buNone/>
            </a:pPr>
            <a:endParaRPr lang="fr-FR" sz="1050" dirty="0"/>
          </a:p>
          <a:p>
            <a:pPr marL="0" indent="0">
              <a:spcBef>
                <a:spcPts val="0"/>
              </a:spcBef>
              <a:buNone/>
            </a:pPr>
            <a:endParaRPr lang="fr-FR" sz="1050" dirty="0"/>
          </a:p>
          <a:p>
            <a:pPr marL="0" indent="0">
              <a:spcBef>
                <a:spcPts val="0"/>
              </a:spcBef>
              <a:buNone/>
            </a:pPr>
            <a:endParaRPr lang="fr-FR" sz="1050" dirty="0"/>
          </a:p>
          <a:p>
            <a:pPr>
              <a:buNone/>
            </a:pPr>
            <a:endParaRPr lang="fr-FR" sz="1050" u="sng" dirty="0"/>
          </a:p>
          <a:p>
            <a:pPr>
              <a:buNone/>
            </a:pPr>
            <a:endParaRPr lang="fr-FR" sz="1050" dirty="0"/>
          </a:p>
          <a:p>
            <a:pPr>
              <a:buNone/>
            </a:pPr>
            <a:endParaRPr lang="fr-FR" sz="1050" dirty="0"/>
          </a:p>
          <a:p>
            <a:endParaRPr lang="fr-FR" sz="1200" dirty="0"/>
          </a:p>
        </p:txBody>
      </p:sp>
      <p:sp>
        <p:nvSpPr>
          <p:cNvPr id="6" name="Espace réservé du texte 1"/>
          <p:cNvSpPr txBox="1">
            <a:spLocks/>
          </p:cNvSpPr>
          <p:nvPr/>
        </p:nvSpPr>
        <p:spPr>
          <a:xfrm>
            <a:off x="0" y="0"/>
            <a:ext cx="3851920" cy="1052736"/>
          </a:xfrm>
          <a:prstGeom prst="rect">
            <a:avLst/>
          </a:prstGeom>
        </p:spPr>
        <p:txBody>
          <a:bodyPr/>
          <a:lstStyle>
            <a:lvl1pPr marL="0" indent="0" algn="ctr" defTabSz="914400" rtl="0" eaLnBrk="1" latinLnBrk="0" hangingPunct="1">
              <a:spcBef>
                <a:spcPct val="20000"/>
              </a:spcBef>
              <a:buFont typeface="Arial" pitchFamily="34" charset="0"/>
              <a:buNone/>
              <a:defRPr lang="fr-FR" sz="3600" b="1"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smtClean="0"/>
              <a:t>Sous-Projet N°1 : </a:t>
            </a:r>
            <a:r>
              <a:rPr lang="fr-FR" sz="2000" dirty="0"/>
              <a:t>Amplifier la solution du </a:t>
            </a:r>
            <a:r>
              <a:rPr lang="fr-FR" sz="2000" dirty="0" smtClean="0"/>
              <a:t>Logement </a:t>
            </a:r>
            <a:r>
              <a:rPr lang="fr-FR" sz="2000" dirty="0"/>
              <a:t>A</a:t>
            </a:r>
            <a:r>
              <a:rPr lang="fr-FR" sz="2000" dirty="0" smtClean="0"/>
              <a:t>dapté </a:t>
            </a:r>
            <a:r>
              <a:rPr lang="fr-FR" sz="2000" dirty="0"/>
              <a:t>A</a:t>
            </a:r>
            <a:r>
              <a:rPr lang="fr-FR" sz="2000" dirty="0" smtClean="0"/>
              <a:t>ccompagné</a:t>
            </a:r>
            <a:endParaRPr lang="fr-FR" sz="2000" dirty="0"/>
          </a:p>
          <a:p>
            <a:endParaRPr lang="fr-FR" sz="2000" dirty="0" smtClean="0"/>
          </a:p>
          <a:p>
            <a:endParaRPr lang="fr-FR" sz="1600" dirty="0"/>
          </a:p>
        </p:txBody>
      </p:sp>
      <p:sp>
        <p:nvSpPr>
          <p:cNvPr id="7" name="ZoneTexte 6"/>
          <p:cNvSpPr txBox="1"/>
          <p:nvPr/>
        </p:nvSpPr>
        <p:spPr>
          <a:xfrm>
            <a:off x="5436096" y="260648"/>
            <a:ext cx="3707904" cy="646331"/>
          </a:xfrm>
          <a:prstGeom prst="rect">
            <a:avLst/>
          </a:prstGeom>
          <a:noFill/>
        </p:spPr>
        <p:txBody>
          <a:bodyPr wrap="square" rtlCol="0">
            <a:spAutoFit/>
          </a:bodyPr>
          <a:lstStyle/>
          <a:p>
            <a:pPr algn="ctr"/>
            <a:r>
              <a:rPr lang="fr-FR" b="1" dirty="0"/>
              <a:t>Volet </a:t>
            </a:r>
            <a:r>
              <a:rPr lang="fr-FR" b="1" dirty="0" smtClean="0"/>
              <a:t>2 </a:t>
            </a:r>
            <a:r>
              <a:rPr lang="fr-FR" b="1" dirty="0"/>
              <a:t>: </a:t>
            </a:r>
            <a:r>
              <a:rPr lang="fr-FR" b="1" dirty="0" smtClean="0"/>
              <a:t>Diagnostic et Accompagnement projetés</a:t>
            </a:r>
          </a:p>
        </p:txBody>
      </p:sp>
      <p:sp>
        <p:nvSpPr>
          <p:cNvPr id="2" name="Espace réservé du numéro de diapositive 1"/>
          <p:cNvSpPr>
            <a:spLocks noGrp="1"/>
          </p:cNvSpPr>
          <p:nvPr>
            <p:ph type="sldNum" sz="quarter" idx="12"/>
          </p:nvPr>
        </p:nvSpPr>
        <p:spPr/>
        <p:txBody>
          <a:bodyPr/>
          <a:lstStyle/>
          <a:p>
            <a:fld id="{BF04BB22-2AB2-42CB-A0B2-689284E73A15}" type="slidenum">
              <a:rPr lang="fr-FR" smtClean="0"/>
              <a:t>9</a:t>
            </a:fld>
            <a:endParaRPr lang="fr-FR"/>
          </a:p>
        </p:txBody>
      </p:sp>
    </p:spTree>
    <p:extLst>
      <p:ext uri="{BB962C8B-B14F-4D97-AF65-F5344CB8AC3E}">
        <p14:creationId xmlns:p14="http://schemas.microsoft.com/office/powerpoint/2010/main" val="295401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ower Point_Habitat35">
  <a:themeElements>
    <a:clrScheme name="HABITAT 35">
      <a:dk1>
        <a:srgbClr val="140F11"/>
      </a:dk1>
      <a:lt1>
        <a:sysClr val="window" lastClr="FFFFFF"/>
      </a:lt1>
      <a:dk2>
        <a:srgbClr val="C9D200"/>
      </a:dk2>
      <a:lt2>
        <a:srgbClr val="009EE0"/>
      </a:lt2>
      <a:accent1>
        <a:srgbClr val="EC7404"/>
      </a:accent1>
      <a:accent2>
        <a:srgbClr val="E2007A"/>
      </a:accent2>
      <a:accent3>
        <a:srgbClr val="8AB419"/>
      </a:accent3>
      <a:accent4>
        <a:srgbClr val="008E8B"/>
      </a:accent4>
      <a:accent5>
        <a:srgbClr val="4BACC6"/>
      </a:accent5>
      <a:accent6>
        <a:srgbClr val="FFFFFF"/>
      </a:accent6>
      <a:hlink>
        <a:srgbClr val="FFFFFF"/>
      </a:hlink>
      <a:folHlink>
        <a:srgbClr val="FFFFFF"/>
      </a:folHlink>
    </a:clrScheme>
    <a:fontScheme name="HABITAT 35">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se_x0020__x00e0__x0020_jour xmlns="bd57f4ea-86a0-4d60-97ab-14fee83e02c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8A303975760649BA336F62F20AC933" ma:contentTypeVersion="1" ma:contentTypeDescription="Crée un document." ma:contentTypeScope="" ma:versionID="44dc1de993ec2acabe7a685c2de88543">
  <xsd:schema xmlns:xsd="http://www.w3.org/2001/XMLSchema" xmlns:xs="http://www.w3.org/2001/XMLSchema" xmlns:p="http://schemas.microsoft.com/office/2006/metadata/properties" xmlns:ns2="bd57f4ea-86a0-4d60-97ab-14fee83e02cb" targetNamespace="http://schemas.microsoft.com/office/2006/metadata/properties" ma:root="true" ma:fieldsID="c89051f790c9746aacea85f667f13308" ns2:_="">
    <xsd:import namespace="bd57f4ea-86a0-4d60-97ab-14fee83e02cb"/>
    <xsd:element name="properties">
      <xsd:complexType>
        <xsd:sequence>
          <xsd:element name="documentManagement">
            <xsd:complexType>
              <xsd:all>
                <xsd:element ref="ns2:Mise_x0020__x00e0__x0020_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7f4ea-86a0-4d60-97ab-14fee83e02cb" elementFormDefault="qualified">
    <xsd:import namespace="http://schemas.microsoft.com/office/2006/documentManagement/types"/>
    <xsd:import namespace="http://schemas.microsoft.com/office/infopath/2007/PartnerControls"/>
    <xsd:element name="Mise_x0020__x00e0__x0020_jour" ma:index="8" nillable="true" ma:displayName="Mise à jour" ma:format="DateOnly" ma:internalName="Mise_x0020__x00e0__x0020_jour">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Libell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E91E4B-EA94-49F4-8328-8DC0E49B1E7D}">
  <ds:schemaRefs>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bd57f4ea-86a0-4d60-97ab-14fee83e02c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C0B7856-46CD-4294-A29E-6973EA79E5B8}">
  <ds:schemaRefs>
    <ds:schemaRef ds:uri="http://schemas.microsoft.com/sharepoint/v3/contenttype/forms"/>
  </ds:schemaRefs>
</ds:datastoreItem>
</file>

<file path=customXml/itemProps3.xml><?xml version="1.0" encoding="utf-8"?>
<ds:datastoreItem xmlns:ds="http://schemas.openxmlformats.org/officeDocument/2006/customXml" ds:itemID="{AF6B3938-625C-43F9-BC93-114E7DC8A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7f4ea-86a0-4d60-97ab-14fee83e02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Modèle Power Point_Habitat35</Template>
  <TotalTime>1961</TotalTime>
  <Words>5022</Words>
  <Application>Microsoft Office PowerPoint</Application>
  <PresentationFormat>Affichage à l'écran (4:3)</PresentationFormat>
  <Paragraphs>890</Paragraphs>
  <Slides>34</Slides>
  <Notes>5</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Modèle Power Point_Habitat35</vt:lpstr>
      <vt:lpstr> Appel à projets national pour 10 000 logements accompagnés  « 300 logements accompagnés  en Ille et Vilaine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Habitat 35</dc:title>
  <dc:creator>Morel Margot</dc:creator>
  <cp:lastModifiedBy>Audo Regine</cp:lastModifiedBy>
  <cp:revision>186</cp:revision>
  <cp:lastPrinted>2014-05-09T09:55:01Z</cp:lastPrinted>
  <dcterms:created xsi:type="dcterms:W3CDTF">2012-05-09T07:36:07Z</dcterms:created>
  <dcterms:modified xsi:type="dcterms:W3CDTF">2014-05-13T13:16:21Z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0x0101001C8A303975760649BA336F62F20AC933</vt:lpwstr>
  </property>
</Properties>
</file>